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  <p:sldMasterId id="2147483675" r:id="rId2"/>
  </p:sldMasterIdLst>
  <p:notesMasterIdLst>
    <p:notesMasterId r:id="rId27"/>
  </p:notesMasterIdLst>
  <p:handoutMasterIdLst>
    <p:handoutMasterId r:id="rId28"/>
  </p:handoutMasterIdLst>
  <p:sldIdLst>
    <p:sldId id="370" r:id="rId3"/>
    <p:sldId id="337" r:id="rId4"/>
    <p:sldId id="398" r:id="rId5"/>
    <p:sldId id="329" r:id="rId6"/>
    <p:sldId id="445" r:id="rId7"/>
    <p:sldId id="446" r:id="rId8"/>
    <p:sldId id="447" r:id="rId9"/>
    <p:sldId id="448" r:id="rId10"/>
    <p:sldId id="452" r:id="rId11"/>
    <p:sldId id="432" r:id="rId12"/>
    <p:sldId id="439" r:id="rId13"/>
    <p:sldId id="438" r:id="rId14"/>
    <p:sldId id="440" r:id="rId15"/>
    <p:sldId id="441" r:id="rId16"/>
    <p:sldId id="442" r:id="rId17"/>
    <p:sldId id="444" r:id="rId18"/>
    <p:sldId id="443" r:id="rId19"/>
    <p:sldId id="424" r:id="rId20"/>
    <p:sldId id="434" r:id="rId21"/>
    <p:sldId id="451" r:id="rId22"/>
    <p:sldId id="449" r:id="rId23"/>
    <p:sldId id="450" r:id="rId24"/>
    <p:sldId id="435" r:id="rId25"/>
    <p:sldId id="41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87010" autoAdjust="0"/>
  </p:normalViewPr>
  <p:slideViewPr>
    <p:cSldViewPr snapToGrid="0" snapToObjects="1">
      <p:cViewPr>
        <p:scale>
          <a:sx n="76" d="100"/>
          <a:sy n="76" d="100"/>
        </p:scale>
        <p:origin x="-16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818D85-A5E1-4154-A3B6-715E0721C5FD}" type="doc">
      <dgm:prSet loTypeId="urn:microsoft.com/office/officeart/2005/8/layout/hChevron3" loCatId="process" qsTypeId="urn:microsoft.com/office/officeart/2005/8/quickstyle/simple5" qsCatId="simple" csTypeId="urn:microsoft.com/office/officeart/2005/8/colors/accent0_1" csCatId="mainScheme" phldr="1"/>
      <dgm:spPr/>
    </dgm:pt>
    <dgm:pt modelId="{74FE61F3-9FE1-4C67-BB10-29C742C5781B}">
      <dgm:prSet phldrT="[Text]" custT="1"/>
      <dgm:spPr/>
      <dgm:t>
        <a:bodyPr/>
        <a:lstStyle/>
        <a:p>
          <a:r>
            <a:rPr lang="en-US" sz="1400" b="1" dirty="0" smtClean="0"/>
            <a:t>Agenda</a:t>
          </a:r>
          <a:endParaRPr lang="en-US" sz="1400" b="1" dirty="0"/>
        </a:p>
      </dgm:t>
    </dgm:pt>
    <dgm:pt modelId="{6E810BC3-75A1-4F09-8B53-002CE27357D4}" type="parTrans" cxnId="{30FC9192-B666-4A59-80DE-AE05BE511573}">
      <dgm:prSet/>
      <dgm:spPr/>
      <dgm:t>
        <a:bodyPr/>
        <a:lstStyle/>
        <a:p>
          <a:endParaRPr lang="en-US" sz="1400" b="1"/>
        </a:p>
      </dgm:t>
    </dgm:pt>
    <dgm:pt modelId="{91DFD915-B18C-4D96-8D93-06F4DD306A82}" type="sibTrans" cxnId="{30FC9192-B666-4A59-80DE-AE05BE511573}">
      <dgm:prSet/>
      <dgm:spPr/>
      <dgm:t>
        <a:bodyPr/>
        <a:lstStyle/>
        <a:p>
          <a:endParaRPr lang="en-US" sz="1400" b="1"/>
        </a:p>
      </dgm:t>
    </dgm:pt>
    <dgm:pt modelId="{0F48FFF3-5A96-4535-B38A-1E79C6387774}">
      <dgm:prSet phldrT="[Text]" custT="1"/>
      <dgm:spPr/>
      <dgm:t>
        <a:bodyPr/>
        <a:lstStyle/>
        <a:p>
          <a:endParaRPr lang="en-US" sz="1400" b="1" dirty="0"/>
        </a:p>
      </dgm:t>
    </dgm:pt>
    <dgm:pt modelId="{E9F36493-329A-469A-8A72-E255B0B1B273}" type="parTrans" cxnId="{5C0B720B-C280-460F-8730-5E22022F493B}">
      <dgm:prSet/>
      <dgm:spPr/>
      <dgm:t>
        <a:bodyPr/>
        <a:lstStyle/>
        <a:p>
          <a:endParaRPr lang="en-US" sz="1400" b="1"/>
        </a:p>
      </dgm:t>
    </dgm:pt>
    <dgm:pt modelId="{E3B5D97C-9E39-4BB3-B0CC-0494E368500E}" type="sibTrans" cxnId="{5C0B720B-C280-460F-8730-5E22022F493B}">
      <dgm:prSet/>
      <dgm:spPr/>
      <dgm:t>
        <a:bodyPr/>
        <a:lstStyle/>
        <a:p>
          <a:endParaRPr lang="en-US" sz="1400" b="1"/>
        </a:p>
      </dgm:t>
    </dgm:pt>
    <dgm:pt modelId="{23A4E49D-8C5C-477B-A4AA-D6EA9B6E72BD}">
      <dgm:prSet phldrT="[Text]" custT="1"/>
      <dgm:spPr/>
      <dgm:t>
        <a:bodyPr/>
        <a:lstStyle/>
        <a:p>
          <a:endParaRPr lang="en-US" sz="1400" b="1" dirty="0"/>
        </a:p>
      </dgm:t>
    </dgm:pt>
    <dgm:pt modelId="{B81A44DC-FC35-4E3B-8FFF-EFD1FF038ABA}" type="parTrans" cxnId="{CC058F11-BD8F-4567-9E1B-D0137BA16009}">
      <dgm:prSet/>
      <dgm:spPr/>
      <dgm:t>
        <a:bodyPr/>
        <a:lstStyle/>
        <a:p>
          <a:endParaRPr lang="en-US" sz="1400" b="1"/>
        </a:p>
      </dgm:t>
    </dgm:pt>
    <dgm:pt modelId="{3153F43E-51D0-468C-A8E2-61F85530ECA7}" type="sibTrans" cxnId="{CC058F11-BD8F-4567-9E1B-D0137BA16009}">
      <dgm:prSet/>
      <dgm:spPr/>
      <dgm:t>
        <a:bodyPr/>
        <a:lstStyle/>
        <a:p>
          <a:endParaRPr lang="en-US" sz="1400" b="1"/>
        </a:p>
      </dgm:t>
    </dgm:pt>
    <dgm:pt modelId="{B80534DF-6C17-4F8D-A8D9-4B7269D07E9A}">
      <dgm:prSet phldrT="[Text]" custT="1"/>
      <dgm:spPr/>
      <dgm:t>
        <a:bodyPr/>
        <a:lstStyle/>
        <a:p>
          <a:endParaRPr lang="en-US" sz="1400" b="1" dirty="0"/>
        </a:p>
      </dgm:t>
    </dgm:pt>
    <dgm:pt modelId="{12F84061-D30A-4815-A4F7-88527E789899}" type="parTrans" cxnId="{F254D0C2-5F20-4192-95B0-FFB8B3CC9B33}">
      <dgm:prSet/>
      <dgm:spPr/>
      <dgm:t>
        <a:bodyPr/>
        <a:lstStyle/>
        <a:p>
          <a:endParaRPr lang="en-US" sz="1400" b="1"/>
        </a:p>
      </dgm:t>
    </dgm:pt>
    <dgm:pt modelId="{8EB92A3E-A0A5-415B-A506-DCE67529BFEC}" type="sibTrans" cxnId="{F254D0C2-5F20-4192-95B0-FFB8B3CC9B33}">
      <dgm:prSet/>
      <dgm:spPr/>
      <dgm:t>
        <a:bodyPr/>
        <a:lstStyle/>
        <a:p>
          <a:endParaRPr lang="en-US" sz="1400" b="1"/>
        </a:p>
      </dgm:t>
    </dgm:pt>
    <dgm:pt modelId="{9AD1EFCF-45CB-46BB-9C3E-0CC747645676}">
      <dgm:prSet phldrT="[Text]" custT="1"/>
      <dgm:spPr/>
      <dgm:t>
        <a:bodyPr/>
        <a:lstStyle/>
        <a:p>
          <a:endParaRPr lang="en-US" sz="1400" b="1" dirty="0"/>
        </a:p>
      </dgm:t>
    </dgm:pt>
    <dgm:pt modelId="{B3990BE3-0019-4139-84F1-5F99F565F867}" type="parTrans" cxnId="{C0E26B33-8B4F-4EC4-BE7F-7103E1BE5650}">
      <dgm:prSet/>
      <dgm:spPr/>
      <dgm:t>
        <a:bodyPr/>
        <a:lstStyle/>
        <a:p>
          <a:endParaRPr lang="en-US" sz="1400"/>
        </a:p>
      </dgm:t>
    </dgm:pt>
    <dgm:pt modelId="{DE65C49B-0616-4C9D-95D0-41CA290538BE}" type="sibTrans" cxnId="{C0E26B33-8B4F-4EC4-BE7F-7103E1BE5650}">
      <dgm:prSet/>
      <dgm:spPr/>
      <dgm:t>
        <a:bodyPr/>
        <a:lstStyle/>
        <a:p>
          <a:endParaRPr lang="en-US" sz="1400"/>
        </a:p>
      </dgm:t>
    </dgm:pt>
    <dgm:pt modelId="{A905B8C5-754E-48E9-BFC3-26220D9A829A}" type="pres">
      <dgm:prSet presAssocID="{25818D85-A5E1-4154-A3B6-715E0721C5FD}" presName="Name0" presStyleCnt="0">
        <dgm:presLayoutVars>
          <dgm:dir/>
          <dgm:resizeHandles val="exact"/>
        </dgm:presLayoutVars>
      </dgm:prSet>
      <dgm:spPr/>
    </dgm:pt>
    <dgm:pt modelId="{35D416EE-087E-4FE5-B969-E565C336D8E3}" type="pres">
      <dgm:prSet presAssocID="{74FE61F3-9FE1-4C67-BB10-29C742C5781B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34757-D5FA-46FF-8323-DCFBE0F65710}" type="pres">
      <dgm:prSet presAssocID="{91DFD915-B18C-4D96-8D93-06F4DD306A82}" presName="parSpace" presStyleCnt="0"/>
      <dgm:spPr/>
    </dgm:pt>
    <dgm:pt modelId="{0E26AA31-E64F-4CE4-A64B-EB66D0C92B15}" type="pres">
      <dgm:prSet presAssocID="{B80534DF-6C17-4F8D-A8D9-4B7269D07E9A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C0875-670C-40C1-8C41-B9E905A4BC60}" type="pres">
      <dgm:prSet presAssocID="{8EB92A3E-A0A5-415B-A506-DCE67529BFEC}" presName="parSpace" presStyleCnt="0"/>
      <dgm:spPr/>
    </dgm:pt>
    <dgm:pt modelId="{F6B2C75D-26AC-4206-A291-B88FA5CF38DB}" type="pres">
      <dgm:prSet presAssocID="{9AD1EFCF-45CB-46BB-9C3E-0CC747645676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144DB-8476-43E4-ABD8-218FCD074702}" type="pres">
      <dgm:prSet presAssocID="{DE65C49B-0616-4C9D-95D0-41CA290538BE}" presName="parSpace" presStyleCnt="0"/>
      <dgm:spPr/>
    </dgm:pt>
    <dgm:pt modelId="{D5C889C1-1AFB-4AC9-97EA-EC792B94EF64}" type="pres">
      <dgm:prSet presAssocID="{23A4E49D-8C5C-477B-A4AA-D6EA9B6E72BD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DBE67-507C-4AFA-8B4B-AE4DF61D85D3}" type="pres">
      <dgm:prSet presAssocID="{3153F43E-51D0-468C-A8E2-61F85530ECA7}" presName="parSpace" presStyleCnt="0"/>
      <dgm:spPr/>
    </dgm:pt>
    <dgm:pt modelId="{167F77C4-1012-4F3F-B306-BCF6FAD6B73D}" type="pres">
      <dgm:prSet presAssocID="{0F48FFF3-5A96-4535-B38A-1E79C6387774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FC9192-B666-4A59-80DE-AE05BE511573}" srcId="{25818D85-A5E1-4154-A3B6-715E0721C5FD}" destId="{74FE61F3-9FE1-4C67-BB10-29C742C5781B}" srcOrd="0" destOrd="0" parTransId="{6E810BC3-75A1-4F09-8B53-002CE27357D4}" sibTransId="{91DFD915-B18C-4D96-8D93-06F4DD306A82}"/>
    <dgm:cxn modelId="{CC058F11-BD8F-4567-9E1B-D0137BA16009}" srcId="{25818D85-A5E1-4154-A3B6-715E0721C5FD}" destId="{23A4E49D-8C5C-477B-A4AA-D6EA9B6E72BD}" srcOrd="3" destOrd="0" parTransId="{B81A44DC-FC35-4E3B-8FFF-EFD1FF038ABA}" sibTransId="{3153F43E-51D0-468C-A8E2-61F85530ECA7}"/>
    <dgm:cxn modelId="{3036CDCC-9F45-7A44-9DF7-43B6301C4B10}" type="presOf" srcId="{25818D85-A5E1-4154-A3B6-715E0721C5FD}" destId="{A905B8C5-754E-48E9-BFC3-26220D9A829A}" srcOrd="0" destOrd="0" presId="urn:microsoft.com/office/officeart/2005/8/layout/hChevron3"/>
    <dgm:cxn modelId="{6C452D5D-2AF0-6B4B-9E05-A0D6C8B2058D}" type="presOf" srcId="{9AD1EFCF-45CB-46BB-9C3E-0CC747645676}" destId="{F6B2C75D-26AC-4206-A291-B88FA5CF38DB}" srcOrd="0" destOrd="0" presId="urn:microsoft.com/office/officeart/2005/8/layout/hChevron3"/>
    <dgm:cxn modelId="{C0E26B33-8B4F-4EC4-BE7F-7103E1BE5650}" srcId="{25818D85-A5E1-4154-A3B6-715E0721C5FD}" destId="{9AD1EFCF-45CB-46BB-9C3E-0CC747645676}" srcOrd="2" destOrd="0" parTransId="{B3990BE3-0019-4139-84F1-5F99F565F867}" sibTransId="{DE65C49B-0616-4C9D-95D0-41CA290538BE}"/>
    <dgm:cxn modelId="{626069CD-6E42-3E4F-A42B-EACE2FD418E5}" type="presOf" srcId="{B80534DF-6C17-4F8D-A8D9-4B7269D07E9A}" destId="{0E26AA31-E64F-4CE4-A64B-EB66D0C92B15}" srcOrd="0" destOrd="0" presId="urn:microsoft.com/office/officeart/2005/8/layout/hChevron3"/>
    <dgm:cxn modelId="{F254D0C2-5F20-4192-95B0-FFB8B3CC9B33}" srcId="{25818D85-A5E1-4154-A3B6-715E0721C5FD}" destId="{B80534DF-6C17-4F8D-A8D9-4B7269D07E9A}" srcOrd="1" destOrd="0" parTransId="{12F84061-D30A-4815-A4F7-88527E789899}" sibTransId="{8EB92A3E-A0A5-415B-A506-DCE67529BFEC}"/>
    <dgm:cxn modelId="{590AB6D0-B2A5-344E-8DB6-F72F59987FC5}" type="presOf" srcId="{74FE61F3-9FE1-4C67-BB10-29C742C5781B}" destId="{35D416EE-087E-4FE5-B969-E565C336D8E3}" srcOrd="0" destOrd="0" presId="urn:microsoft.com/office/officeart/2005/8/layout/hChevron3"/>
    <dgm:cxn modelId="{A76CA139-9A77-AC4C-9960-9B5213B4E7BA}" type="presOf" srcId="{23A4E49D-8C5C-477B-A4AA-D6EA9B6E72BD}" destId="{D5C889C1-1AFB-4AC9-97EA-EC792B94EF64}" srcOrd="0" destOrd="0" presId="urn:microsoft.com/office/officeart/2005/8/layout/hChevron3"/>
    <dgm:cxn modelId="{5C0B720B-C280-460F-8730-5E22022F493B}" srcId="{25818D85-A5E1-4154-A3B6-715E0721C5FD}" destId="{0F48FFF3-5A96-4535-B38A-1E79C6387774}" srcOrd="4" destOrd="0" parTransId="{E9F36493-329A-469A-8A72-E255B0B1B273}" sibTransId="{E3B5D97C-9E39-4BB3-B0CC-0494E368500E}"/>
    <dgm:cxn modelId="{95031ECD-70A4-9647-B377-E15B642FCA2A}" type="presOf" srcId="{0F48FFF3-5A96-4535-B38A-1E79C6387774}" destId="{167F77C4-1012-4F3F-B306-BCF6FAD6B73D}" srcOrd="0" destOrd="0" presId="urn:microsoft.com/office/officeart/2005/8/layout/hChevron3"/>
    <dgm:cxn modelId="{EF351753-80A6-194A-A781-583ECA00C6D0}" type="presParOf" srcId="{A905B8C5-754E-48E9-BFC3-26220D9A829A}" destId="{35D416EE-087E-4FE5-B969-E565C336D8E3}" srcOrd="0" destOrd="0" presId="urn:microsoft.com/office/officeart/2005/8/layout/hChevron3"/>
    <dgm:cxn modelId="{EBC8F9AC-CF6F-0746-956A-387FD5F432FE}" type="presParOf" srcId="{A905B8C5-754E-48E9-BFC3-26220D9A829A}" destId="{9B034757-D5FA-46FF-8323-DCFBE0F65710}" srcOrd="1" destOrd="0" presId="urn:microsoft.com/office/officeart/2005/8/layout/hChevron3"/>
    <dgm:cxn modelId="{6BE4F406-F89D-4242-9853-AAB43D14C057}" type="presParOf" srcId="{A905B8C5-754E-48E9-BFC3-26220D9A829A}" destId="{0E26AA31-E64F-4CE4-A64B-EB66D0C92B15}" srcOrd="2" destOrd="0" presId="urn:microsoft.com/office/officeart/2005/8/layout/hChevron3"/>
    <dgm:cxn modelId="{6E7011DC-8C65-CB49-8C91-F0BA665E0949}" type="presParOf" srcId="{A905B8C5-754E-48E9-BFC3-26220D9A829A}" destId="{7C8C0875-670C-40C1-8C41-B9E905A4BC60}" srcOrd="3" destOrd="0" presId="urn:microsoft.com/office/officeart/2005/8/layout/hChevron3"/>
    <dgm:cxn modelId="{7EB63997-E7B8-D74F-887A-BFFDD306C361}" type="presParOf" srcId="{A905B8C5-754E-48E9-BFC3-26220D9A829A}" destId="{F6B2C75D-26AC-4206-A291-B88FA5CF38DB}" srcOrd="4" destOrd="0" presId="urn:microsoft.com/office/officeart/2005/8/layout/hChevron3"/>
    <dgm:cxn modelId="{0FD33881-3464-9849-9606-A54E2F361776}" type="presParOf" srcId="{A905B8C5-754E-48E9-BFC3-26220D9A829A}" destId="{25A144DB-8476-43E4-ABD8-218FCD074702}" srcOrd="5" destOrd="0" presId="urn:microsoft.com/office/officeart/2005/8/layout/hChevron3"/>
    <dgm:cxn modelId="{24BBD2EB-A95E-D246-8468-070F9420F073}" type="presParOf" srcId="{A905B8C5-754E-48E9-BFC3-26220D9A829A}" destId="{D5C889C1-1AFB-4AC9-97EA-EC792B94EF64}" srcOrd="6" destOrd="0" presId="urn:microsoft.com/office/officeart/2005/8/layout/hChevron3"/>
    <dgm:cxn modelId="{6C8105AF-A38A-FE47-8750-D617045C4CB9}" type="presParOf" srcId="{A905B8C5-754E-48E9-BFC3-26220D9A829A}" destId="{EE8DBE67-507C-4AFA-8B4B-AE4DF61D85D3}" srcOrd="7" destOrd="0" presId="urn:microsoft.com/office/officeart/2005/8/layout/hChevron3"/>
    <dgm:cxn modelId="{A9C104C8-BF17-6B43-8FE0-3070DEF0EA74}" type="presParOf" srcId="{A905B8C5-754E-48E9-BFC3-26220D9A829A}" destId="{167F77C4-1012-4F3F-B306-BCF6FAD6B73D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818D85-A5E1-4154-A3B6-715E0721C5FD}" type="doc">
      <dgm:prSet loTypeId="urn:microsoft.com/office/officeart/2005/8/layout/hChevron3" loCatId="process" qsTypeId="urn:microsoft.com/office/officeart/2005/8/quickstyle/simple5" qsCatId="simple" csTypeId="urn:microsoft.com/office/officeart/2005/8/colors/accent0_1" csCatId="mainScheme" phldr="1"/>
      <dgm:spPr/>
    </dgm:pt>
    <dgm:pt modelId="{74FE61F3-9FE1-4C67-BB10-29C742C5781B}">
      <dgm:prSet phldrT="[Text]" custT="1"/>
      <dgm:spPr/>
      <dgm:t>
        <a:bodyPr/>
        <a:lstStyle/>
        <a:p>
          <a:r>
            <a:rPr lang="en-US" sz="1400" b="1" dirty="0" smtClean="0"/>
            <a:t>Agenda</a:t>
          </a:r>
          <a:endParaRPr lang="en-US" sz="1400" b="1" dirty="0"/>
        </a:p>
      </dgm:t>
    </dgm:pt>
    <dgm:pt modelId="{6E810BC3-75A1-4F09-8B53-002CE27357D4}" type="parTrans" cxnId="{30FC9192-B666-4A59-80DE-AE05BE511573}">
      <dgm:prSet/>
      <dgm:spPr/>
      <dgm:t>
        <a:bodyPr/>
        <a:lstStyle/>
        <a:p>
          <a:endParaRPr lang="en-US" sz="1400" b="1"/>
        </a:p>
      </dgm:t>
    </dgm:pt>
    <dgm:pt modelId="{91DFD915-B18C-4D96-8D93-06F4DD306A82}" type="sibTrans" cxnId="{30FC9192-B666-4A59-80DE-AE05BE511573}">
      <dgm:prSet/>
      <dgm:spPr/>
      <dgm:t>
        <a:bodyPr/>
        <a:lstStyle/>
        <a:p>
          <a:endParaRPr lang="en-US" sz="1400" b="1"/>
        </a:p>
      </dgm:t>
    </dgm:pt>
    <dgm:pt modelId="{0F48FFF3-5A96-4535-B38A-1E79C6387774}">
      <dgm:prSet phldrT="[Text]" custT="1"/>
      <dgm:spPr/>
      <dgm:t>
        <a:bodyPr/>
        <a:lstStyle/>
        <a:p>
          <a:endParaRPr lang="en-US" sz="1400" b="1" dirty="0"/>
        </a:p>
      </dgm:t>
    </dgm:pt>
    <dgm:pt modelId="{E9F36493-329A-469A-8A72-E255B0B1B273}" type="parTrans" cxnId="{5C0B720B-C280-460F-8730-5E22022F493B}">
      <dgm:prSet/>
      <dgm:spPr/>
      <dgm:t>
        <a:bodyPr/>
        <a:lstStyle/>
        <a:p>
          <a:endParaRPr lang="en-US" sz="1400" b="1"/>
        </a:p>
      </dgm:t>
    </dgm:pt>
    <dgm:pt modelId="{E3B5D97C-9E39-4BB3-B0CC-0494E368500E}" type="sibTrans" cxnId="{5C0B720B-C280-460F-8730-5E22022F493B}">
      <dgm:prSet/>
      <dgm:spPr/>
      <dgm:t>
        <a:bodyPr/>
        <a:lstStyle/>
        <a:p>
          <a:endParaRPr lang="en-US" sz="1400" b="1"/>
        </a:p>
      </dgm:t>
    </dgm:pt>
    <dgm:pt modelId="{23A4E49D-8C5C-477B-A4AA-D6EA9B6E72BD}">
      <dgm:prSet phldrT="[Text]" custT="1"/>
      <dgm:spPr/>
      <dgm:t>
        <a:bodyPr/>
        <a:lstStyle/>
        <a:p>
          <a:endParaRPr lang="en-US" sz="1400" b="1" dirty="0"/>
        </a:p>
      </dgm:t>
    </dgm:pt>
    <dgm:pt modelId="{B81A44DC-FC35-4E3B-8FFF-EFD1FF038ABA}" type="parTrans" cxnId="{CC058F11-BD8F-4567-9E1B-D0137BA16009}">
      <dgm:prSet/>
      <dgm:spPr/>
      <dgm:t>
        <a:bodyPr/>
        <a:lstStyle/>
        <a:p>
          <a:endParaRPr lang="en-US" sz="1400" b="1"/>
        </a:p>
      </dgm:t>
    </dgm:pt>
    <dgm:pt modelId="{3153F43E-51D0-468C-A8E2-61F85530ECA7}" type="sibTrans" cxnId="{CC058F11-BD8F-4567-9E1B-D0137BA16009}">
      <dgm:prSet/>
      <dgm:spPr/>
      <dgm:t>
        <a:bodyPr/>
        <a:lstStyle/>
        <a:p>
          <a:endParaRPr lang="en-US" sz="1400" b="1"/>
        </a:p>
      </dgm:t>
    </dgm:pt>
    <dgm:pt modelId="{B80534DF-6C17-4F8D-A8D9-4B7269D07E9A}">
      <dgm:prSet phldrT="[Text]" custT="1"/>
      <dgm:spPr/>
      <dgm:t>
        <a:bodyPr/>
        <a:lstStyle/>
        <a:p>
          <a:endParaRPr lang="en-US" sz="1400" b="1" dirty="0"/>
        </a:p>
      </dgm:t>
    </dgm:pt>
    <dgm:pt modelId="{12F84061-D30A-4815-A4F7-88527E789899}" type="parTrans" cxnId="{F254D0C2-5F20-4192-95B0-FFB8B3CC9B33}">
      <dgm:prSet/>
      <dgm:spPr/>
      <dgm:t>
        <a:bodyPr/>
        <a:lstStyle/>
        <a:p>
          <a:endParaRPr lang="en-US" sz="1400" b="1"/>
        </a:p>
      </dgm:t>
    </dgm:pt>
    <dgm:pt modelId="{8EB92A3E-A0A5-415B-A506-DCE67529BFEC}" type="sibTrans" cxnId="{F254D0C2-5F20-4192-95B0-FFB8B3CC9B33}">
      <dgm:prSet/>
      <dgm:spPr/>
      <dgm:t>
        <a:bodyPr/>
        <a:lstStyle/>
        <a:p>
          <a:endParaRPr lang="en-US" sz="1400" b="1"/>
        </a:p>
      </dgm:t>
    </dgm:pt>
    <dgm:pt modelId="{9AD1EFCF-45CB-46BB-9C3E-0CC747645676}">
      <dgm:prSet phldrT="[Text]" custT="1"/>
      <dgm:spPr/>
      <dgm:t>
        <a:bodyPr/>
        <a:lstStyle/>
        <a:p>
          <a:endParaRPr lang="en-US" sz="1400" b="1" dirty="0"/>
        </a:p>
      </dgm:t>
    </dgm:pt>
    <dgm:pt modelId="{B3990BE3-0019-4139-84F1-5F99F565F867}" type="parTrans" cxnId="{C0E26B33-8B4F-4EC4-BE7F-7103E1BE5650}">
      <dgm:prSet/>
      <dgm:spPr/>
      <dgm:t>
        <a:bodyPr/>
        <a:lstStyle/>
        <a:p>
          <a:endParaRPr lang="en-US" sz="1400"/>
        </a:p>
      </dgm:t>
    </dgm:pt>
    <dgm:pt modelId="{DE65C49B-0616-4C9D-95D0-41CA290538BE}" type="sibTrans" cxnId="{C0E26B33-8B4F-4EC4-BE7F-7103E1BE5650}">
      <dgm:prSet/>
      <dgm:spPr/>
      <dgm:t>
        <a:bodyPr/>
        <a:lstStyle/>
        <a:p>
          <a:endParaRPr lang="en-US" sz="1400"/>
        </a:p>
      </dgm:t>
    </dgm:pt>
    <dgm:pt modelId="{A905B8C5-754E-48E9-BFC3-26220D9A829A}" type="pres">
      <dgm:prSet presAssocID="{25818D85-A5E1-4154-A3B6-715E0721C5FD}" presName="Name0" presStyleCnt="0">
        <dgm:presLayoutVars>
          <dgm:dir/>
          <dgm:resizeHandles val="exact"/>
        </dgm:presLayoutVars>
      </dgm:prSet>
      <dgm:spPr/>
    </dgm:pt>
    <dgm:pt modelId="{35D416EE-087E-4FE5-B969-E565C336D8E3}" type="pres">
      <dgm:prSet presAssocID="{74FE61F3-9FE1-4C67-BB10-29C742C5781B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34757-D5FA-46FF-8323-DCFBE0F65710}" type="pres">
      <dgm:prSet presAssocID="{91DFD915-B18C-4D96-8D93-06F4DD306A82}" presName="parSpace" presStyleCnt="0"/>
      <dgm:spPr/>
    </dgm:pt>
    <dgm:pt modelId="{0E26AA31-E64F-4CE4-A64B-EB66D0C92B15}" type="pres">
      <dgm:prSet presAssocID="{B80534DF-6C17-4F8D-A8D9-4B7269D07E9A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C0875-670C-40C1-8C41-B9E905A4BC60}" type="pres">
      <dgm:prSet presAssocID="{8EB92A3E-A0A5-415B-A506-DCE67529BFEC}" presName="parSpace" presStyleCnt="0"/>
      <dgm:spPr/>
    </dgm:pt>
    <dgm:pt modelId="{F6B2C75D-26AC-4206-A291-B88FA5CF38DB}" type="pres">
      <dgm:prSet presAssocID="{9AD1EFCF-45CB-46BB-9C3E-0CC747645676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144DB-8476-43E4-ABD8-218FCD074702}" type="pres">
      <dgm:prSet presAssocID="{DE65C49B-0616-4C9D-95D0-41CA290538BE}" presName="parSpace" presStyleCnt="0"/>
      <dgm:spPr/>
    </dgm:pt>
    <dgm:pt modelId="{D5C889C1-1AFB-4AC9-97EA-EC792B94EF64}" type="pres">
      <dgm:prSet presAssocID="{23A4E49D-8C5C-477B-A4AA-D6EA9B6E72BD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DBE67-507C-4AFA-8B4B-AE4DF61D85D3}" type="pres">
      <dgm:prSet presAssocID="{3153F43E-51D0-468C-A8E2-61F85530ECA7}" presName="parSpace" presStyleCnt="0"/>
      <dgm:spPr/>
    </dgm:pt>
    <dgm:pt modelId="{167F77C4-1012-4F3F-B306-BCF6FAD6B73D}" type="pres">
      <dgm:prSet presAssocID="{0F48FFF3-5A96-4535-B38A-1E79C6387774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FC9192-B666-4A59-80DE-AE05BE511573}" srcId="{25818D85-A5E1-4154-A3B6-715E0721C5FD}" destId="{74FE61F3-9FE1-4C67-BB10-29C742C5781B}" srcOrd="0" destOrd="0" parTransId="{6E810BC3-75A1-4F09-8B53-002CE27357D4}" sibTransId="{91DFD915-B18C-4D96-8D93-06F4DD306A82}"/>
    <dgm:cxn modelId="{4DFD6471-4527-8545-8307-4883EB727CC5}" type="presOf" srcId="{B80534DF-6C17-4F8D-A8D9-4B7269D07E9A}" destId="{0E26AA31-E64F-4CE4-A64B-EB66D0C92B15}" srcOrd="0" destOrd="0" presId="urn:microsoft.com/office/officeart/2005/8/layout/hChevron3"/>
    <dgm:cxn modelId="{CC058F11-BD8F-4567-9E1B-D0137BA16009}" srcId="{25818D85-A5E1-4154-A3B6-715E0721C5FD}" destId="{23A4E49D-8C5C-477B-A4AA-D6EA9B6E72BD}" srcOrd="3" destOrd="0" parTransId="{B81A44DC-FC35-4E3B-8FFF-EFD1FF038ABA}" sibTransId="{3153F43E-51D0-468C-A8E2-61F85530ECA7}"/>
    <dgm:cxn modelId="{1E3DAE90-C118-6842-9BFC-6C2FF5327FE0}" type="presOf" srcId="{74FE61F3-9FE1-4C67-BB10-29C742C5781B}" destId="{35D416EE-087E-4FE5-B969-E565C336D8E3}" srcOrd="0" destOrd="0" presId="urn:microsoft.com/office/officeart/2005/8/layout/hChevron3"/>
    <dgm:cxn modelId="{1C404A08-5FC3-3744-9207-126748352B72}" type="presOf" srcId="{0F48FFF3-5A96-4535-B38A-1E79C6387774}" destId="{167F77C4-1012-4F3F-B306-BCF6FAD6B73D}" srcOrd="0" destOrd="0" presId="urn:microsoft.com/office/officeart/2005/8/layout/hChevron3"/>
    <dgm:cxn modelId="{C0E26B33-8B4F-4EC4-BE7F-7103E1BE5650}" srcId="{25818D85-A5E1-4154-A3B6-715E0721C5FD}" destId="{9AD1EFCF-45CB-46BB-9C3E-0CC747645676}" srcOrd="2" destOrd="0" parTransId="{B3990BE3-0019-4139-84F1-5F99F565F867}" sibTransId="{DE65C49B-0616-4C9D-95D0-41CA290538BE}"/>
    <dgm:cxn modelId="{58446969-CB03-C240-B131-E63735C48A8B}" type="presOf" srcId="{9AD1EFCF-45CB-46BB-9C3E-0CC747645676}" destId="{F6B2C75D-26AC-4206-A291-B88FA5CF38DB}" srcOrd="0" destOrd="0" presId="urn:microsoft.com/office/officeart/2005/8/layout/hChevron3"/>
    <dgm:cxn modelId="{B5CB7F8A-6EBE-1F46-939B-EC3D63F1D035}" type="presOf" srcId="{23A4E49D-8C5C-477B-A4AA-D6EA9B6E72BD}" destId="{D5C889C1-1AFB-4AC9-97EA-EC792B94EF64}" srcOrd="0" destOrd="0" presId="urn:microsoft.com/office/officeart/2005/8/layout/hChevron3"/>
    <dgm:cxn modelId="{F254D0C2-5F20-4192-95B0-FFB8B3CC9B33}" srcId="{25818D85-A5E1-4154-A3B6-715E0721C5FD}" destId="{B80534DF-6C17-4F8D-A8D9-4B7269D07E9A}" srcOrd="1" destOrd="0" parTransId="{12F84061-D30A-4815-A4F7-88527E789899}" sibTransId="{8EB92A3E-A0A5-415B-A506-DCE67529BFEC}"/>
    <dgm:cxn modelId="{4D2B5CE6-C0B3-7245-8A1E-8AA165FE949C}" type="presOf" srcId="{25818D85-A5E1-4154-A3B6-715E0721C5FD}" destId="{A905B8C5-754E-48E9-BFC3-26220D9A829A}" srcOrd="0" destOrd="0" presId="urn:microsoft.com/office/officeart/2005/8/layout/hChevron3"/>
    <dgm:cxn modelId="{5C0B720B-C280-460F-8730-5E22022F493B}" srcId="{25818D85-A5E1-4154-A3B6-715E0721C5FD}" destId="{0F48FFF3-5A96-4535-B38A-1E79C6387774}" srcOrd="4" destOrd="0" parTransId="{E9F36493-329A-469A-8A72-E255B0B1B273}" sibTransId="{E3B5D97C-9E39-4BB3-B0CC-0494E368500E}"/>
    <dgm:cxn modelId="{51EF832A-FC16-9A4B-A2FE-908F80463B65}" type="presParOf" srcId="{A905B8C5-754E-48E9-BFC3-26220D9A829A}" destId="{35D416EE-087E-4FE5-B969-E565C336D8E3}" srcOrd="0" destOrd="0" presId="urn:microsoft.com/office/officeart/2005/8/layout/hChevron3"/>
    <dgm:cxn modelId="{F59FEC68-7221-BF47-90E4-DB8FC8BD6F97}" type="presParOf" srcId="{A905B8C5-754E-48E9-BFC3-26220D9A829A}" destId="{9B034757-D5FA-46FF-8323-DCFBE0F65710}" srcOrd="1" destOrd="0" presId="urn:microsoft.com/office/officeart/2005/8/layout/hChevron3"/>
    <dgm:cxn modelId="{B1261306-5425-9D41-B5C5-74804732A668}" type="presParOf" srcId="{A905B8C5-754E-48E9-BFC3-26220D9A829A}" destId="{0E26AA31-E64F-4CE4-A64B-EB66D0C92B15}" srcOrd="2" destOrd="0" presId="urn:microsoft.com/office/officeart/2005/8/layout/hChevron3"/>
    <dgm:cxn modelId="{055D60A0-28A6-ED4F-A122-5E02A3AEB290}" type="presParOf" srcId="{A905B8C5-754E-48E9-BFC3-26220D9A829A}" destId="{7C8C0875-670C-40C1-8C41-B9E905A4BC60}" srcOrd="3" destOrd="0" presId="urn:microsoft.com/office/officeart/2005/8/layout/hChevron3"/>
    <dgm:cxn modelId="{4785F46F-29B5-7C40-B2F2-F0DCB472CF73}" type="presParOf" srcId="{A905B8C5-754E-48E9-BFC3-26220D9A829A}" destId="{F6B2C75D-26AC-4206-A291-B88FA5CF38DB}" srcOrd="4" destOrd="0" presId="urn:microsoft.com/office/officeart/2005/8/layout/hChevron3"/>
    <dgm:cxn modelId="{958F9AE1-D1F1-844A-8CEB-8066DA5C2B38}" type="presParOf" srcId="{A905B8C5-754E-48E9-BFC3-26220D9A829A}" destId="{25A144DB-8476-43E4-ABD8-218FCD074702}" srcOrd="5" destOrd="0" presId="urn:microsoft.com/office/officeart/2005/8/layout/hChevron3"/>
    <dgm:cxn modelId="{7DEB945D-A168-A44F-8226-4F4B6FAB2069}" type="presParOf" srcId="{A905B8C5-754E-48E9-BFC3-26220D9A829A}" destId="{D5C889C1-1AFB-4AC9-97EA-EC792B94EF64}" srcOrd="6" destOrd="0" presId="urn:microsoft.com/office/officeart/2005/8/layout/hChevron3"/>
    <dgm:cxn modelId="{C39F4668-A4DB-2144-98FF-110E8F5BC9FF}" type="presParOf" srcId="{A905B8C5-754E-48E9-BFC3-26220D9A829A}" destId="{EE8DBE67-507C-4AFA-8B4B-AE4DF61D85D3}" srcOrd="7" destOrd="0" presId="urn:microsoft.com/office/officeart/2005/8/layout/hChevron3"/>
    <dgm:cxn modelId="{D58E5593-6550-A441-B285-F7D07F49CF06}" type="presParOf" srcId="{A905B8C5-754E-48E9-BFC3-26220D9A829A}" destId="{167F77C4-1012-4F3F-B306-BCF6FAD6B73D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7C1B99-1318-6043-A096-4AC51CC616AD}" type="doc">
      <dgm:prSet loTypeId="urn:microsoft.com/office/officeart/2005/8/layout/chart3" loCatId="" qsTypeId="urn:microsoft.com/office/officeart/2005/8/quickstyle/simple4" qsCatId="simple" csTypeId="urn:microsoft.com/office/officeart/2005/8/colors/colorful1" csCatId="colorful" phldr="1"/>
      <dgm:spPr/>
    </dgm:pt>
    <dgm:pt modelId="{A27CE095-90B0-9848-8F94-2161FA2BDBBD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0000FF"/>
        </a:solidFill>
      </dgm:spPr>
      <dgm:t>
        <a:bodyPr/>
        <a:lstStyle/>
        <a:p>
          <a:r>
            <a:rPr lang="en-US" dirty="0" smtClean="0"/>
            <a:t>Teacher Practice</a:t>
          </a:r>
          <a:endParaRPr lang="en-US" dirty="0"/>
        </a:p>
      </dgm:t>
    </dgm:pt>
    <dgm:pt modelId="{A2AF4D39-6DD6-154D-A855-2F86C12DE8F3}" type="parTrans" cxnId="{AE835685-E4C4-EB47-9AED-1A7755BB6760}">
      <dgm:prSet/>
      <dgm:spPr/>
      <dgm:t>
        <a:bodyPr/>
        <a:lstStyle/>
        <a:p>
          <a:endParaRPr lang="en-US"/>
        </a:p>
      </dgm:t>
    </dgm:pt>
    <dgm:pt modelId="{20D6541B-ACCE-D042-99AA-26E0D8E6DBB3}" type="sibTrans" cxnId="{AE835685-E4C4-EB47-9AED-1A7755BB6760}">
      <dgm:prSet/>
      <dgm:spPr/>
      <dgm:t>
        <a:bodyPr/>
        <a:lstStyle/>
        <a:p>
          <a:endParaRPr lang="en-US"/>
        </a:p>
      </dgm:t>
    </dgm:pt>
    <dgm:pt modelId="{84F9E701-E8C9-0D4A-B910-0E06ADCC3BE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n-US" dirty="0" smtClean="0"/>
            <a:t>Student Learning and Growth 	</a:t>
          </a:r>
          <a:endParaRPr lang="en-US" dirty="0"/>
        </a:p>
      </dgm:t>
    </dgm:pt>
    <dgm:pt modelId="{0AA5E3F4-1ADD-484C-A606-1342A15AD4E9}" type="parTrans" cxnId="{A2A76FD6-30B4-4B40-A568-4404F199461B}">
      <dgm:prSet/>
      <dgm:spPr/>
      <dgm:t>
        <a:bodyPr/>
        <a:lstStyle/>
        <a:p>
          <a:endParaRPr lang="en-US"/>
        </a:p>
      </dgm:t>
    </dgm:pt>
    <dgm:pt modelId="{EB4EE2CE-D283-FF48-81B5-8D4EC8D91018}" type="sibTrans" cxnId="{A2A76FD6-30B4-4B40-A568-4404F199461B}">
      <dgm:prSet/>
      <dgm:spPr/>
      <dgm:t>
        <a:bodyPr/>
        <a:lstStyle/>
        <a:p>
          <a:endParaRPr lang="en-US"/>
        </a:p>
      </dgm:t>
    </dgm:pt>
    <dgm:pt modelId="{90C47C1B-3F60-9C49-AACC-379CDB32E20A}" type="pres">
      <dgm:prSet presAssocID="{8F7C1B99-1318-6043-A096-4AC51CC616AD}" presName="compositeShape" presStyleCnt="0">
        <dgm:presLayoutVars>
          <dgm:chMax val="7"/>
          <dgm:dir/>
          <dgm:resizeHandles val="exact"/>
        </dgm:presLayoutVars>
      </dgm:prSet>
      <dgm:spPr/>
    </dgm:pt>
    <dgm:pt modelId="{9C65278D-3B40-B742-8EB7-63B4548B10E1}" type="pres">
      <dgm:prSet presAssocID="{8F7C1B99-1318-6043-A096-4AC51CC616AD}" presName="wedge1" presStyleLbl="node1" presStyleIdx="0" presStyleCnt="2" custLinFactNeighborX="-2649" custLinFactNeighborY="534"/>
      <dgm:spPr/>
      <dgm:t>
        <a:bodyPr/>
        <a:lstStyle/>
        <a:p>
          <a:endParaRPr lang="en-US"/>
        </a:p>
      </dgm:t>
    </dgm:pt>
    <dgm:pt modelId="{DA535C0D-C9E7-DD42-8744-7D3890C306C6}" type="pres">
      <dgm:prSet presAssocID="{8F7C1B99-1318-6043-A096-4AC51CC616AD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894CE-FED9-E345-A301-D7C74948F4F6}" type="pres">
      <dgm:prSet presAssocID="{8F7C1B99-1318-6043-A096-4AC51CC616AD}" presName="wedge2" presStyleLbl="node1" presStyleIdx="1" presStyleCnt="2" custLinFactNeighborX="230" custLinFactNeighborY="770"/>
      <dgm:spPr/>
      <dgm:t>
        <a:bodyPr/>
        <a:lstStyle/>
        <a:p>
          <a:endParaRPr lang="en-US"/>
        </a:p>
      </dgm:t>
    </dgm:pt>
    <dgm:pt modelId="{844759EE-1934-0F47-8BB2-0F908F650F40}" type="pres">
      <dgm:prSet presAssocID="{8F7C1B99-1318-6043-A096-4AC51CC616AD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3465E1-BF51-0740-AB87-467AFA43FDE2}" type="presOf" srcId="{A27CE095-90B0-9848-8F94-2161FA2BDBBD}" destId="{DA535C0D-C9E7-DD42-8744-7D3890C306C6}" srcOrd="1" destOrd="0" presId="urn:microsoft.com/office/officeart/2005/8/layout/chart3"/>
    <dgm:cxn modelId="{AE835685-E4C4-EB47-9AED-1A7755BB6760}" srcId="{8F7C1B99-1318-6043-A096-4AC51CC616AD}" destId="{A27CE095-90B0-9848-8F94-2161FA2BDBBD}" srcOrd="0" destOrd="0" parTransId="{A2AF4D39-6DD6-154D-A855-2F86C12DE8F3}" sibTransId="{20D6541B-ACCE-D042-99AA-26E0D8E6DBB3}"/>
    <dgm:cxn modelId="{33F64145-3664-594F-BB10-A97E7C2E9E0E}" type="presOf" srcId="{84F9E701-E8C9-0D4A-B910-0E06ADCC3BE1}" destId="{28A894CE-FED9-E345-A301-D7C74948F4F6}" srcOrd="0" destOrd="0" presId="urn:microsoft.com/office/officeart/2005/8/layout/chart3"/>
    <dgm:cxn modelId="{91B571EB-5C9F-5148-B0D0-62AAA97926B2}" type="presOf" srcId="{8F7C1B99-1318-6043-A096-4AC51CC616AD}" destId="{90C47C1B-3F60-9C49-AACC-379CDB32E20A}" srcOrd="0" destOrd="0" presId="urn:microsoft.com/office/officeart/2005/8/layout/chart3"/>
    <dgm:cxn modelId="{2ED1B714-4337-014F-8BEA-D605E812737F}" type="presOf" srcId="{A27CE095-90B0-9848-8F94-2161FA2BDBBD}" destId="{9C65278D-3B40-B742-8EB7-63B4548B10E1}" srcOrd="0" destOrd="0" presId="urn:microsoft.com/office/officeart/2005/8/layout/chart3"/>
    <dgm:cxn modelId="{C4260C77-48A6-B04C-8F72-F73355D8A9ED}" type="presOf" srcId="{84F9E701-E8C9-0D4A-B910-0E06ADCC3BE1}" destId="{844759EE-1934-0F47-8BB2-0F908F650F40}" srcOrd="1" destOrd="0" presId="urn:microsoft.com/office/officeart/2005/8/layout/chart3"/>
    <dgm:cxn modelId="{A2A76FD6-30B4-4B40-A568-4404F199461B}" srcId="{8F7C1B99-1318-6043-A096-4AC51CC616AD}" destId="{84F9E701-E8C9-0D4A-B910-0E06ADCC3BE1}" srcOrd="1" destOrd="0" parTransId="{0AA5E3F4-1ADD-484C-A606-1342A15AD4E9}" sibTransId="{EB4EE2CE-D283-FF48-81B5-8D4EC8D91018}"/>
    <dgm:cxn modelId="{58BBFF9B-5C97-AB45-A51D-B70626660E1D}" type="presParOf" srcId="{90C47C1B-3F60-9C49-AACC-379CDB32E20A}" destId="{9C65278D-3B40-B742-8EB7-63B4548B10E1}" srcOrd="0" destOrd="0" presId="urn:microsoft.com/office/officeart/2005/8/layout/chart3"/>
    <dgm:cxn modelId="{E21B0F05-0766-584B-B7D6-DEBB8FC0EE3D}" type="presParOf" srcId="{90C47C1B-3F60-9C49-AACC-379CDB32E20A}" destId="{DA535C0D-C9E7-DD42-8744-7D3890C306C6}" srcOrd="1" destOrd="0" presId="urn:microsoft.com/office/officeart/2005/8/layout/chart3"/>
    <dgm:cxn modelId="{F88AE5FB-A826-F64C-A37E-CBF6F7D6D062}" type="presParOf" srcId="{90C47C1B-3F60-9C49-AACC-379CDB32E20A}" destId="{28A894CE-FED9-E345-A301-D7C74948F4F6}" srcOrd="2" destOrd="0" presId="urn:microsoft.com/office/officeart/2005/8/layout/chart3"/>
    <dgm:cxn modelId="{E138D746-1D29-3244-B26B-CC20E1284C14}" type="presParOf" srcId="{90C47C1B-3F60-9C49-AACC-379CDB32E20A}" destId="{844759EE-1934-0F47-8BB2-0F908F650F40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416EE-087E-4FE5-B969-E565C336D8E3}">
      <dsp:nvSpPr>
        <dsp:cNvPr id="0" name=""/>
        <dsp:cNvSpPr/>
      </dsp:nvSpPr>
      <dsp:spPr>
        <a:xfrm>
          <a:off x="1116" y="0"/>
          <a:ext cx="2176611" cy="182880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Agenda</a:t>
          </a:r>
          <a:endParaRPr lang="en-US" sz="1400" b="1" kern="1200" dirty="0"/>
        </a:p>
      </dsp:txBody>
      <dsp:txXfrm>
        <a:off x="1116" y="0"/>
        <a:ext cx="2130891" cy="182880"/>
      </dsp:txXfrm>
    </dsp:sp>
    <dsp:sp modelId="{0E26AA31-E64F-4CE4-A64B-EB66D0C92B15}">
      <dsp:nvSpPr>
        <dsp:cNvPr id="0" name=""/>
        <dsp:cNvSpPr/>
      </dsp:nvSpPr>
      <dsp:spPr>
        <a:xfrm>
          <a:off x="1742405" y="0"/>
          <a:ext cx="2176611" cy="18288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1833845" y="0"/>
        <a:ext cx="1993731" cy="182880"/>
      </dsp:txXfrm>
    </dsp:sp>
    <dsp:sp modelId="{F6B2C75D-26AC-4206-A291-B88FA5CF38DB}">
      <dsp:nvSpPr>
        <dsp:cNvPr id="0" name=""/>
        <dsp:cNvSpPr/>
      </dsp:nvSpPr>
      <dsp:spPr>
        <a:xfrm>
          <a:off x="3483694" y="0"/>
          <a:ext cx="2176611" cy="18288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3575134" y="0"/>
        <a:ext cx="1993731" cy="182880"/>
      </dsp:txXfrm>
    </dsp:sp>
    <dsp:sp modelId="{D5C889C1-1AFB-4AC9-97EA-EC792B94EF64}">
      <dsp:nvSpPr>
        <dsp:cNvPr id="0" name=""/>
        <dsp:cNvSpPr/>
      </dsp:nvSpPr>
      <dsp:spPr>
        <a:xfrm>
          <a:off x="5224983" y="0"/>
          <a:ext cx="2176611" cy="18288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5316423" y="0"/>
        <a:ext cx="1993731" cy="182880"/>
      </dsp:txXfrm>
    </dsp:sp>
    <dsp:sp modelId="{167F77C4-1012-4F3F-B306-BCF6FAD6B73D}">
      <dsp:nvSpPr>
        <dsp:cNvPr id="0" name=""/>
        <dsp:cNvSpPr/>
      </dsp:nvSpPr>
      <dsp:spPr>
        <a:xfrm>
          <a:off x="6966272" y="0"/>
          <a:ext cx="2176611" cy="18288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7057712" y="0"/>
        <a:ext cx="1993731" cy="182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416EE-087E-4FE5-B969-E565C336D8E3}">
      <dsp:nvSpPr>
        <dsp:cNvPr id="0" name=""/>
        <dsp:cNvSpPr/>
      </dsp:nvSpPr>
      <dsp:spPr>
        <a:xfrm>
          <a:off x="1116" y="0"/>
          <a:ext cx="2176611" cy="182880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Agenda</a:t>
          </a:r>
          <a:endParaRPr lang="en-US" sz="1400" b="1" kern="1200" dirty="0"/>
        </a:p>
      </dsp:txBody>
      <dsp:txXfrm>
        <a:off x="1116" y="0"/>
        <a:ext cx="2130891" cy="182880"/>
      </dsp:txXfrm>
    </dsp:sp>
    <dsp:sp modelId="{0E26AA31-E64F-4CE4-A64B-EB66D0C92B15}">
      <dsp:nvSpPr>
        <dsp:cNvPr id="0" name=""/>
        <dsp:cNvSpPr/>
      </dsp:nvSpPr>
      <dsp:spPr>
        <a:xfrm>
          <a:off x="1742405" y="0"/>
          <a:ext cx="2176611" cy="18288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1833845" y="0"/>
        <a:ext cx="1993731" cy="182880"/>
      </dsp:txXfrm>
    </dsp:sp>
    <dsp:sp modelId="{F6B2C75D-26AC-4206-A291-B88FA5CF38DB}">
      <dsp:nvSpPr>
        <dsp:cNvPr id="0" name=""/>
        <dsp:cNvSpPr/>
      </dsp:nvSpPr>
      <dsp:spPr>
        <a:xfrm>
          <a:off x="3483694" y="0"/>
          <a:ext cx="2176611" cy="18288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3575134" y="0"/>
        <a:ext cx="1993731" cy="182880"/>
      </dsp:txXfrm>
    </dsp:sp>
    <dsp:sp modelId="{D5C889C1-1AFB-4AC9-97EA-EC792B94EF64}">
      <dsp:nvSpPr>
        <dsp:cNvPr id="0" name=""/>
        <dsp:cNvSpPr/>
      </dsp:nvSpPr>
      <dsp:spPr>
        <a:xfrm>
          <a:off x="5224983" y="0"/>
          <a:ext cx="2176611" cy="18288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5316423" y="0"/>
        <a:ext cx="1993731" cy="182880"/>
      </dsp:txXfrm>
    </dsp:sp>
    <dsp:sp modelId="{167F77C4-1012-4F3F-B306-BCF6FAD6B73D}">
      <dsp:nvSpPr>
        <dsp:cNvPr id="0" name=""/>
        <dsp:cNvSpPr/>
      </dsp:nvSpPr>
      <dsp:spPr>
        <a:xfrm>
          <a:off x="6966272" y="0"/>
          <a:ext cx="2176611" cy="18288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7057712" y="0"/>
        <a:ext cx="1993731" cy="182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5278D-3B40-B742-8EB7-63B4548B10E1}">
      <dsp:nvSpPr>
        <dsp:cNvPr id="0" name=""/>
        <dsp:cNvSpPr/>
      </dsp:nvSpPr>
      <dsp:spPr>
        <a:xfrm>
          <a:off x="2230727" y="444208"/>
          <a:ext cx="4416552" cy="4416552"/>
        </a:xfrm>
        <a:prstGeom prst="pie">
          <a:avLst>
            <a:gd name="adj1" fmla="val 16200000"/>
            <a:gd name="adj2" fmla="val 5400000"/>
          </a:avLst>
        </a:prstGeom>
        <a:solidFill>
          <a:srgbClr val="0000FF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Teacher Practice</a:t>
          </a:r>
          <a:endParaRPr lang="en-US" sz="3300" kern="1200" dirty="0"/>
        </a:p>
      </dsp:txBody>
      <dsp:txXfrm>
        <a:off x="4439003" y="1101433"/>
        <a:ext cx="1551051" cy="3102102"/>
      </dsp:txXfrm>
    </dsp:sp>
    <dsp:sp modelId="{28A894CE-FED9-E345-A301-D7C74948F4F6}">
      <dsp:nvSpPr>
        <dsp:cNvPr id="0" name=""/>
        <dsp:cNvSpPr/>
      </dsp:nvSpPr>
      <dsp:spPr>
        <a:xfrm>
          <a:off x="2252724" y="454631"/>
          <a:ext cx="4416552" cy="4416552"/>
        </a:xfrm>
        <a:prstGeom prst="pie">
          <a:avLst>
            <a:gd name="adj1" fmla="val 5400000"/>
            <a:gd name="adj2" fmla="val 16200000"/>
          </a:avLst>
        </a:prstGeom>
        <a:solidFill>
          <a:srgbClr val="FF0000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Student Learning and Growth 	</a:t>
          </a:r>
          <a:endParaRPr lang="en-US" sz="3300" kern="1200" dirty="0"/>
        </a:p>
      </dsp:txBody>
      <dsp:txXfrm>
        <a:off x="2883660" y="1111856"/>
        <a:ext cx="1551051" cy="3102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1F1D9-D630-B447-B982-B7031D1BD360}" type="datetimeFigureOut">
              <a:rPr lang="en-US" smtClean="0"/>
              <a:t>4/30/14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31009-1539-0F47-80BC-677710906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76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E7555-CA7B-7E4E-907E-148C7D9D4577}" type="datetimeFigureOut">
              <a:rPr lang="en-US" smtClean="0"/>
              <a:t>4/30/14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B0A2A-8DCE-D449-885A-FF803CD18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3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</a:t>
            </a:r>
            <a:r>
              <a:rPr lang="en-US" baseline="0" dirty="0" smtClean="0"/>
              <a:t> this </a:t>
            </a:r>
            <a:r>
              <a:rPr lang="en-US" dirty="0" smtClean="0"/>
              <a:t>Hawaii</a:t>
            </a:r>
            <a:r>
              <a:rPr lang="en-US" baseline="0" dirty="0" smtClean="0"/>
              <a:t> Growth Model Presentation:  Interpreting Hawaii Growth Model Ratings. 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We can’t answer</a:t>
            </a:r>
            <a:br>
              <a:rPr lang="en-US" baseline="0" dirty="0" smtClean="0"/>
            </a:br>
            <a:endParaRPr lang="en-US" baseline="0" dirty="0" smtClean="0"/>
          </a:p>
          <a:p>
            <a:r>
              <a:rPr lang="en-US" baseline="0" dirty="0" smtClean="0"/>
              <a:t>Why a certain percent</a:t>
            </a:r>
          </a:p>
          <a:p>
            <a:r>
              <a:rPr lang="en-US" baseline="0" dirty="0" smtClean="0"/>
              <a:t>Why are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36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Likewise, if you are a classroom teacher of tested non-tested grades and subjects (This means you teach K-3 grade students, 9-12 grade students or a 4-8 grade classroom teacher who DOES NOT teach English or Math) Student Learning Objectives are worth 45%.  Hawaii Growth Model (or your SCHOOL MSGP) is worth 5%.  SLOs and SGPs represent your Student’s Growth and Learning.  For teacher practice, Core Professionalism is worth 15%, Classroom observations (or Danielson's) are worth 25% and Tripod survey results are worth 10%.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1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How does this pie work?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each component, you will get an individual rating or raw score.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1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Likewise, if you are a classroom teacher of tested non-tested grades and subjects (This means you teach K-3 grade students, 9-12 grade students or a 4-8 grade classroom teacher who DOES NOT teach English or Math) Student Learning Objectives are worth 45%.  Hawaii Growth Model (or your SCHOOL MSGP) is worth 5%.  SLOs and SGPs represent your Student’s Growth and Learning.  For teacher practice, Core Professionalism is worth 15%, Classroom observations (or Danielson's) are worth 25% and Tripod survey results are worth 10%.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1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find Information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9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 of Tested Grades and</a:t>
            </a:r>
            <a:r>
              <a:rPr lang="en-US" baseline="0" dirty="0" smtClean="0"/>
              <a:t> Subjects OR Non-Tested Grade and Subject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273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For More Information on Student Growth Percentile, Data Distribution and SGP FAQs</a:t>
            </a:r>
            <a:r>
              <a:rPr lang="en-US" sz="1200" baseline="0" dirty="0" smtClean="0"/>
              <a:t> and behind the scenes functions of components discussed in this </a:t>
            </a:r>
            <a:r>
              <a:rPr lang="en-US" sz="1200" baseline="0" dirty="0" err="1" smtClean="0"/>
              <a:t>presentaion</a:t>
            </a:r>
            <a:r>
              <a:rPr lang="en-US" sz="1200" baseline="0" dirty="0" smtClean="0"/>
              <a:t>,</a:t>
            </a:r>
            <a:r>
              <a:rPr lang="en-US" sz="1200" dirty="0" smtClean="0"/>
              <a:t> please visit the Castle-</a:t>
            </a:r>
            <a:r>
              <a:rPr lang="en-US" sz="1200" dirty="0" err="1" smtClean="0"/>
              <a:t>Kahuku</a:t>
            </a:r>
            <a:r>
              <a:rPr lang="en-US" sz="1200" dirty="0" smtClean="0"/>
              <a:t> EES Website: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48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purpose</a:t>
            </a:r>
            <a:r>
              <a:rPr lang="en-US" baseline="0" dirty="0" smtClean="0"/>
              <a:t> of this presentation is to explain how to read the Hawaii Growth Model rating information that will be provided on March 31st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to give additional information to help you better understand components of this rating.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SO we are here to answer how questions, not the why</a:t>
            </a:r>
          </a:p>
          <a:p>
            <a:endParaRPr lang="en-US" baseline="0" dirty="0" smtClean="0"/>
          </a:p>
          <a:p>
            <a:r>
              <a:rPr lang="en-US" baseline="0" dirty="0" smtClean="0"/>
              <a:t>Teacher leader workgroups using the TLW PARKING 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12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you look EES Manual page 25, PIES are broken down into specific components.  The WEIGHT of each component depends on your teaching category.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</a:t>
            </a:r>
            <a:r>
              <a:rPr lang="en-US" baseline="0" dirty="0" smtClean="0"/>
              <a:t> am going to be talking about the different pies.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4315-565C-6948-9006-4C8DC3CD92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53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Tying everything together: If you are a classroom teacher of tested grades and subjects (This means you teach a 4-8 grade English and/or Math) Student Learning Objectives are worth 25%.  Hawaii Growth Model (or your INDIVIDUAL MSGP) is worth 25% as well.  SLOs and SGPs represent your Student’s Growth and Learning.  For teacher practice, Core Professionalism is worth 15%, Classroom observations (or Danielson's) are worth 25% and Tripod survey results are worth 10%.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1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Likewise, if you are a classroom teacher of tested non-tested grades and subjects (This means you teach K-3 grade students, 9-12 grade students or a 4-8 grade classroom teacher who DOES NOT teach English or Math) Student Learning Objectives are worth 45%.  Hawaii Growth Model (or your SCHOOL MSGP) is worth 5%.  SLOs and SGPs represent your Student’s Growth and Learning.  For teacher practice, Core Professionalism is worth 15%, Classroom observations (or Danielson's) are worth 25% and Tripod survey results are worth 10%.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1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Likewise, if you are a non-classroom, Student Learning Objectives are worth 45%.  Please keep in mind you AVERAGE BOTH SLOS.  Hawaii Growth Model (or your SCHOOL MSGP) is worth 5%.  SLOs and SGPs represent your Student’s Growth and Learning.  For teacher practice, Core Professionalism is worth 20% and Working Portfolio is worth 230%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1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New Teachers:  Student Learning Objectives are worth 50%.  Please keep in mind BOTH YOUR SLOs are averaged.  SLOs represent your Student’s Growth and Learning.  For teacher practice, Core Professionalism is worth 20% and your Classroom observations (or Danielson's) are worth 30%.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are a teacher with MISSING DATA or special </a:t>
            </a:r>
            <a:r>
              <a:rPr lang="en-US" baseline="0" dirty="0" err="1" smtClean="0"/>
              <a:t>circomstances</a:t>
            </a:r>
            <a:r>
              <a:rPr lang="en-US" baseline="0" dirty="0" smtClean="0"/>
              <a:t>, please write it on a post it and put it on my parking lot…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6827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teacher’s overall effectiveness rating can then be determined by matching the teacher’s rating on student growth and learning with the teacher’s rating on teacher practice using the matrix shown.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94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How does this pie work?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each component, you will get an individual rating or raw score.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B0A2A-8DCE-D449-885A-FF803CD18A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rot="5400000">
            <a:off x="3695700" y="723900"/>
            <a:ext cx="1752601" cy="9144001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85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293"/>
            <a:endParaRPr lang="en-US" sz="28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3800"/>
            <a:ext cx="9144000" cy="3225800"/>
          </a:xfrm>
          <a:noFill/>
        </p:spPr>
        <p:txBody>
          <a:bodyPr/>
          <a:lstStyle>
            <a:lvl1pPr algn="r">
              <a:defRPr sz="8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19600"/>
            <a:ext cx="9144000" cy="1752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ight Triangle 3"/>
          <p:cNvSpPr/>
          <p:nvPr userDrawn="1"/>
        </p:nvSpPr>
        <p:spPr>
          <a:xfrm>
            <a:off x="0" y="4439920"/>
            <a:ext cx="3581400" cy="178308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93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26" name="Picture 2" descr="C:\Users\jdlee\Google Drive\Hawaii DOE\Templates &amp; Branding\EES Logo PP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88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rot="5400000">
            <a:off x="3695700" y="723900"/>
            <a:ext cx="1752601" cy="9144001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85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293"/>
            <a:endParaRPr lang="en-US" sz="28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3800"/>
            <a:ext cx="9144000" cy="3225800"/>
          </a:xfrm>
          <a:noFill/>
        </p:spPr>
        <p:txBody>
          <a:bodyPr/>
          <a:lstStyle>
            <a:lvl1pPr algn="r">
              <a:defRPr sz="8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19600"/>
            <a:ext cx="9144000" cy="1752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ight Triangle 3"/>
          <p:cNvSpPr/>
          <p:nvPr userDrawn="1"/>
        </p:nvSpPr>
        <p:spPr>
          <a:xfrm>
            <a:off x="0" y="4439920"/>
            <a:ext cx="3581400" cy="178308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93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26" name="Picture 2" descr="C:\Users\jdlee\Google Drive\Hawaii DOE\Templates &amp; Branding\EES Logo PP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88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" y="838200"/>
            <a:ext cx="90068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 anchor="ctr"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598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838200"/>
            <a:ext cx="4495800" cy="5257800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4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838200"/>
            <a:ext cx="4495800" cy="5257800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4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7A140E-4762-464F-AF29-00D291E0316B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302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838200"/>
            <a:ext cx="4489704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477962"/>
            <a:ext cx="4495799" cy="46180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838200"/>
            <a:ext cx="449884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0234" y="1477962"/>
            <a:ext cx="4497565" cy="46180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3433-0C5F-4D47-ABC5-46EBD7248D3B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044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E342-D55B-4BD4-AA88-9BEB453892C0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222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4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October 9, 2013 4:27 PM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21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October 9, 2013 4:27 PM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865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537C4-8A16-4843-AE68-822F5F3F71FE}" type="datetime1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Copyright:  The National Center for the Improvement of Educational Assessment (2013)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44D1-1289-4747-8F7A-935CA1EA7C5B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2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October 9, 2013 4:27 PM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345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" y="838200"/>
            <a:ext cx="90068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 anchor="ctr"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598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October 9, 2013 4:27 PM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184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October 9, 2013 4:27 PM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181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838200"/>
            <a:ext cx="4495800" cy="5257800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4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838200"/>
            <a:ext cx="4495800" cy="5257800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4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7A140E-4762-464F-AF29-00D291E0316B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302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838200"/>
            <a:ext cx="4489704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477962"/>
            <a:ext cx="4495799" cy="46180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838200"/>
            <a:ext cx="449884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0234" y="1477962"/>
            <a:ext cx="4497565" cy="46180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3433-0C5F-4D47-ABC5-46EBD7248D3B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044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E342-D55B-4BD4-AA88-9BEB453892C0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222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4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October 9, 2013 4:27 PM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21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 4:27 PM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5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 4:27 PM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4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diagramData" Target="../diagrams/data1.xml"/><Relationship Id="rId13" Type="http://schemas.openxmlformats.org/officeDocument/2006/relationships/diagramLayout" Target="../diagrams/layout1.xml"/><Relationship Id="rId14" Type="http://schemas.openxmlformats.org/officeDocument/2006/relationships/diagramQuickStyle" Target="../diagrams/quickStyle1.xml"/><Relationship Id="rId15" Type="http://schemas.openxmlformats.org/officeDocument/2006/relationships/diagramColors" Target="../diagrams/colors1.xml"/><Relationship Id="rId1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5" Type="http://schemas.openxmlformats.org/officeDocument/2006/relationships/diagramData" Target="../diagrams/data2.xml"/><Relationship Id="rId16" Type="http://schemas.openxmlformats.org/officeDocument/2006/relationships/diagramLayout" Target="../diagrams/layout2.xml"/><Relationship Id="rId17" Type="http://schemas.openxmlformats.org/officeDocument/2006/relationships/diagramQuickStyle" Target="../diagrams/quickStyle2.xml"/><Relationship Id="rId18" Type="http://schemas.openxmlformats.org/officeDocument/2006/relationships/diagramColors" Target="../diagrams/colors2.xml"/><Relationship Id="rId19" Type="http://schemas.microsoft.com/office/2007/relationships/diagramDrawing" Target="../diagrams/drawing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jdlee\Google Drive\Hawaii DOE\Templates &amp; Branding\EES Logo PPT Banner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20589"/>
            <a:ext cx="9144001" cy="5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" y="841097"/>
            <a:ext cx="9006840" cy="525490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77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29" tIns="45714" rIns="91429" bIns="45714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523072349"/>
              </p:ext>
            </p:extLst>
          </p:nvPr>
        </p:nvGraphicFramePr>
        <p:xfrm>
          <a:off x="0" y="6675120"/>
          <a:ext cx="9144000" cy="182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46178"/>
            <a:ext cx="457200" cy="228600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defTabSz="914293"/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 defTabSz="914293"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200400" y="6116320"/>
            <a:ext cx="5943600" cy="381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3"/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8153401" y="6466545"/>
            <a:ext cx="990600" cy="217626"/>
          </a:xfrm>
          <a:prstGeom prst="rect">
            <a:avLst/>
          </a:prstGeom>
        </p:spPr>
        <p:txBody>
          <a:bodyPr vert="horz" lIns="91440" tIns="0" rIns="91440" bIns="0" rtlCol="0" anchor="b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pPr defTabSz="914293"/>
            <a:fld id="{E0BEACD8-B114-47F9-A44F-A876415CAF28}" type="datetime1">
              <a:rPr lang="en-US" smtClean="0">
                <a:solidFill>
                  <a:prstClr val="black"/>
                </a:solidFill>
                <a:latin typeface="Calibri"/>
              </a:rPr>
              <a:pPr defTabSz="914293"/>
              <a:t>4/30/14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714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1" r:id="rId7"/>
    <p:sldLayoutId id="2147483660" r:id="rId8"/>
    <p:sldLayoutId id="2147483662" r:id="rId9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defTabSz="914293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jdlee\Google Drive\Hawaii DOE\Templates &amp; Branding\EES Logo PPT Banner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20589"/>
            <a:ext cx="9144001" cy="5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" y="841097"/>
            <a:ext cx="9006840" cy="525490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77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29" tIns="45714" rIns="91429" bIns="45714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523072349"/>
              </p:ext>
            </p:extLst>
          </p:nvPr>
        </p:nvGraphicFramePr>
        <p:xfrm>
          <a:off x="0" y="6675120"/>
          <a:ext cx="9144000" cy="182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46178"/>
            <a:ext cx="457200" cy="228600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defTabSz="914293"/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 defTabSz="914293"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200400" y="6116320"/>
            <a:ext cx="5943600" cy="381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3"/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8153401" y="6466545"/>
            <a:ext cx="990600" cy="217626"/>
          </a:xfrm>
          <a:prstGeom prst="rect">
            <a:avLst/>
          </a:prstGeom>
        </p:spPr>
        <p:txBody>
          <a:bodyPr vert="horz" lIns="91440" tIns="0" rIns="91440" bIns="0" rtlCol="0" anchor="b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pPr defTabSz="914293"/>
            <a:fld id="{E0BEACD8-B114-47F9-A44F-A876415CAF28}" type="datetime1">
              <a:rPr lang="en-US" smtClean="0">
                <a:solidFill>
                  <a:prstClr val="black"/>
                </a:solidFill>
                <a:latin typeface="Calibri"/>
              </a:rPr>
              <a:pPr defTabSz="914293"/>
              <a:t>4/30/14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714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defTabSz="914293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hyperlink" Target="http://eesteacher.weebly.com/uploads/1/4/0/3/14039000/eesnonclassroomsimulation_2013-08-02.pdf" TargetMode="External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steacher.weebly.com" TargetMode="External"/><Relationship Id="rId4" Type="http://schemas.openxmlformats.org/officeDocument/2006/relationships/hyperlink" Target="http://castlekahukuees.weebly.com/" TargetMode="External"/><Relationship Id="rId5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3.png"/><Relationship Id="rId5" Type="http://schemas.openxmlformats.org/officeDocument/2006/relationships/hyperlink" Target="http://eesteacher.weebly.com/ees-manual.html" TargetMode="External"/><Relationship Id="rId6" Type="http://schemas.openxmlformats.org/officeDocument/2006/relationships/image" Target="../media/image4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EES Rating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270955" y="6172200"/>
            <a:ext cx="1687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4/30/2014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9088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3-20 at 10.43.40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195" t="22437" r="-46195"/>
          <a:stretch/>
        </p:blipFill>
        <p:spPr>
          <a:xfrm>
            <a:off x="-1119755" y="1291598"/>
            <a:ext cx="10744488" cy="475798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Tested Grade and Subject (</a:t>
            </a:r>
            <a:r>
              <a:rPr lang="en-US" dirty="0" smtClean="0"/>
              <a:t>E1)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8014" y="1999802"/>
            <a:ext cx="2472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25% Student Learning Objective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58014" y="4629614"/>
            <a:ext cx="2755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25% Hawaii Growth Model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3724" y="1977644"/>
            <a:ext cx="2890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  <a:r>
              <a:rPr lang="en-US" sz="2800" dirty="0" smtClean="0"/>
              <a:t>5% Core Professionalism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71068" y="3454934"/>
            <a:ext cx="2472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25% Classroom Observations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487269" y="4851058"/>
            <a:ext cx="2472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10% Tripod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06" y="835068"/>
            <a:ext cx="3919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Student Growth and Learning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8534" y="868492"/>
            <a:ext cx="39192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Teacher Practice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1419" y="2707269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46613" y="2291770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66103" y="3275167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18129" y="3578044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03706" y="4083808"/>
            <a:ext cx="125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Rectangle 5"/>
          <p:cNvSpPr/>
          <p:nvPr/>
        </p:nvSpPr>
        <p:spPr>
          <a:xfrm>
            <a:off x="492566" y="1160032"/>
            <a:ext cx="535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02058" y="1368440"/>
            <a:ext cx="535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640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5" grpId="0"/>
      <p:bldP spid="15" grpId="0"/>
      <p:bldP spid="20" grpId="0"/>
      <p:bldP spid="21" grpId="0"/>
      <p:bldP spid="22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EES Rating Based </a:t>
            </a:r>
            <a:r>
              <a:rPr lang="en-US" dirty="0" smtClean="0"/>
              <a:t>on EES Matrix</a:t>
            </a:r>
            <a:endParaRPr lang="en-US" dirty="0"/>
          </a:p>
        </p:txBody>
      </p:sp>
      <p:pic>
        <p:nvPicPr>
          <p:cNvPr id="6" name="Content Placeholder 5" descr="Screen Shot 2014-04-30 at 11.23.1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46" b="-934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523059" y="2523443"/>
            <a:ext cx="467852" cy="735308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3642562" y="3375730"/>
            <a:ext cx="3208128" cy="618317"/>
          </a:xfrm>
          <a:prstGeom prst="lef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8370" y="3258751"/>
            <a:ext cx="1654191" cy="735296"/>
          </a:xfrm>
          <a:prstGeom prst="rect">
            <a:avLst/>
          </a:prstGeom>
          <a:noFill/>
          <a:ln w="7620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7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4-04-27 at 7.13.07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196" t="17332" r="-42196"/>
          <a:stretch/>
        </p:blipFill>
        <p:spPr>
          <a:xfrm>
            <a:off x="-776705" y="1804854"/>
            <a:ext cx="10320296" cy="498004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69001"/>
          </a:xfrm>
        </p:spPr>
        <p:txBody>
          <a:bodyPr>
            <a:normAutofit/>
          </a:bodyPr>
          <a:lstStyle/>
          <a:p>
            <a:r>
              <a:rPr lang="en-US" dirty="0" smtClean="0"/>
              <a:t>Non-Tested Grades and Subjects (</a:t>
            </a:r>
            <a:r>
              <a:rPr lang="en-US" dirty="0" smtClean="0"/>
              <a:t>E2)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1178" y="935846"/>
            <a:ext cx="88859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(NOT 4-8</a:t>
            </a:r>
            <a:r>
              <a:rPr lang="en-US" sz="3200" b="1" baseline="30000" dirty="0" smtClean="0">
                <a:solidFill>
                  <a:schemeClr val="accent6"/>
                </a:solidFill>
              </a:rPr>
              <a:t>th</a:t>
            </a:r>
            <a:r>
              <a:rPr lang="en-US" sz="3200" b="1" dirty="0" smtClean="0">
                <a:solidFill>
                  <a:schemeClr val="accent6"/>
                </a:solidFill>
              </a:rPr>
              <a:t> grade English and/or Math Teacher)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39765" y="2037566"/>
            <a:ext cx="535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5638" y="2018829"/>
            <a:ext cx="1071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18129" y="3578044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75587" y="4799984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32435" y="2879082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63298" y="3836479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62421" y="4713841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8929" y="1373677"/>
            <a:ext cx="3919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Student Growth and Learning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88534" y="1445490"/>
            <a:ext cx="39192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Teacher Practice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/>
      <p:bldP spid="22" grpId="1"/>
      <p:bldP spid="23" grpId="0"/>
      <p:bldP spid="24" grpId="0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EES Rating Based on </a:t>
            </a:r>
            <a:r>
              <a:rPr lang="en-US" dirty="0" smtClean="0"/>
              <a:t>EES Matrix</a:t>
            </a:r>
            <a:endParaRPr lang="en-US" dirty="0"/>
          </a:p>
        </p:txBody>
      </p:sp>
      <p:pic>
        <p:nvPicPr>
          <p:cNvPr id="6" name="Content Placeholder 5" descr="Screen Shot 2014-04-30 at 11.23.1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46" b="-934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127123" y="2523443"/>
            <a:ext cx="467852" cy="735308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296752" y="3375730"/>
            <a:ext cx="1553937" cy="618317"/>
          </a:xfrm>
          <a:prstGeom prst="lef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09143" y="3258751"/>
            <a:ext cx="1654191" cy="735296"/>
          </a:xfrm>
          <a:prstGeom prst="rect">
            <a:avLst/>
          </a:prstGeom>
          <a:noFill/>
          <a:ln w="7620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7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3-20 at 10.43.40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195" t="22437" r="-46195"/>
          <a:stretch/>
        </p:blipFill>
        <p:spPr>
          <a:xfrm>
            <a:off x="-1119755" y="1291598"/>
            <a:ext cx="10744488" cy="475798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Tested Grade and Subject (</a:t>
            </a:r>
            <a:r>
              <a:rPr lang="en-US" dirty="0" smtClean="0"/>
              <a:t>E3)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88534" y="868492"/>
            <a:ext cx="39192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Teacher Practice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1419" y="2707269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46613" y="2291770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66103" y="3275167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18129" y="3578044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03706" y="4083808"/>
            <a:ext cx="125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Rectangle 5"/>
          <p:cNvSpPr/>
          <p:nvPr/>
        </p:nvSpPr>
        <p:spPr>
          <a:xfrm>
            <a:off x="492566" y="1160032"/>
            <a:ext cx="535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02058" y="1368440"/>
            <a:ext cx="535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506" y="835068"/>
            <a:ext cx="3919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Student Growth and Learning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20" grpId="0"/>
      <p:bldP spid="21" grpId="0"/>
      <p:bldP spid="22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EES Rating Based </a:t>
            </a:r>
            <a:r>
              <a:rPr lang="en-US" dirty="0" smtClean="0"/>
              <a:t>EES Matrix</a:t>
            </a:r>
            <a:endParaRPr lang="en-US" dirty="0"/>
          </a:p>
        </p:txBody>
      </p:sp>
      <p:pic>
        <p:nvPicPr>
          <p:cNvPr id="6" name="Content Placeholder 5" descr="Screen Shot 2014-04-30 at 11.23.1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46" b="-934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523059" y="2523443"/>
            <a:ext cx="467852" cy="735308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3642562" y="3375730"/>
            <a:ext cx="3208128" cy="618317"/>
          </a:xfrm>
          <a:prstGeom prst="lef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8370" y="3258751"/>
            <a:ext cx="1654191" cy="735296"/>
          </a:xfrm>
          <a:prstGeom prst="rect">
            <a:avLst/>
          </a:prstGeom>
          <a:noFill/>
          <a:ln w="7620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5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4-04-27 at 7.13.07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196" t="17332" r="-42196"/>
          <a:stretch/>
        </p:blipFill>
        <p:spPr>
          <a:xfrm>
            <a:off x="-776705" y="1804854"/>
            <a:ext cx="10320296" cy="498004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7353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Non-Tested Grades and Subjects (</a:t>
            </a:r>
            <a:r>
              <a:rPr lang="en-US" dirty="0" smtClean="0"/>
              <a:t>E4)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506" y="1419988"/>
            <a:ext cx="3919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Student Growth and Learning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8534" y="1419988"/>
            <a:ext cx="39192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Teacher Practice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1178" y="852286"/>
            <a:ext cx="88859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(NOT 4-8</a:t>
            </a:r>
            <a:r>
              <a:rPr lang="en-US" sz="3200" b="1" baseline="30000" dirty="0" smtClean="0">
                <a:solidFill>
                  <a:schemeClr val="accent6"/>
                </a:solidFill>
              </a:rPr>
              <a:t>th</a:t>
            </a:r>
            <a:r>
              <a:rPr lang="en-US" sz="3200" b="1" dirty="0" smtClean="0">
                <a:solidFill>
                  <a:schemeClr val="accent6"/>
                </a:solidFill>
              </a:rPr>
              <a:t> grade English and/or Math Teacher)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39765" y="2037566"/>
            <a:ext cx="535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5638" y="2018829"/>
            <a:ext cx="1071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18129" y="3578044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75587" y="4799984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32435" y="2879082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63298" y="3836479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62421" y="4713841"/>
            <a:ext cx="105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8167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EES Based on </a:t>
            </a:r>
            <a:r>
              <a:rPr lang="en-US" dirty="0" smtClean="0"/>
              <a:t>EES Matrix</a:t>
            </a:r>
            <a:endParaRPr lang="en-US" dirty="0"/>
          </a:p>
        </p:txBody>
      </p:sp>
      <p:pic>
        <p:nvPicPr>
          <p:cNvPr id="6" name="Content Placeholder 5" descr="Screen Shot 2014-04-30 at 11.23.1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46" b="-934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918995" y="2640422"/>
            <a:ext cx="467852" cy="735308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2027846" y="3375730"/>
            <a:ext cx="4822843" cy="618317"/>
          </a:xfrm>
          <a:prstGeom prst="lef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655" y="3275463"/>
            <a:ext cx="1654191" cy="735296"/>
          </a:xfrm>
          <a:prstGeom prst="rect">
            <a:avLst/>
          </a:prstGeom>
          <a:noFill/>
          <a:ln w="76200" cmpd="sng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www.pde3.k12.hi.us</a:t>
            </a:r>
            <a:endParaRPr lang="en-US" dirty="0"/>
          </a:p>
        </p:txBody>
      </p:sp>
      <p:pic>
        <p:nvPicPr>
          <p:cNvPr id="6" name="Content Placeholder 5" descr="Screen Shot 2014-04-09 at 11.31.39 A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" r="23216" b="7831"/>
          <a:stretch/>
        </p:blipFill>
        <p:spPr>
          <a:xfrm>
            <a:off x="68580" y="1339572"/>
            <a:ext cx="9075420" cy="32895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3799" y="3141770"/>
            <a:ext cx="751905" cy="43450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0895" y="2141072"/>
            <a:ext cx="1180282" cy="43450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05439" y="4424364"/>
            <a:ext cx="599394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Sign In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Go to Educator Effectiveness Tab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Go to Summary Tab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9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Effectiveness in PDE3</a:t>
            </a:r>
            <a:endParaRPr lang="en-US" dirty="0"/>
          </a:p>
        </p:txBody>
      </p:sp>
      <p:pic>
        <p:nvPicPr>
          <p:cNvPr id="6" name="Content Placeholder 5" descr="Screen Shot 2014-04-28 at 1.41.06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2" t="1778" r="6706" b="2346"/>
          <a:stretch/>
        </p:blipFill>
        <p:spPr>
          <a:xfrm>
            <a:off x="284052" y="985981"/>
            <a:ext cx="8404627" cy="506359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220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en-US" dirty="0" smtClean="0"/>
              <a:t>Identify EES Rating Components</a:t>
            </a:r>
          </a:p>
          <a:p>
            <a:pPr marL="742950" indent="-742950">
              <a:buAutoNum type="arabicPeriod"/>
            </a:pPr>
            <a:r>
              <a:rPr lang="en-US" dirty="0" smtClean="0"/>
              <a:t>Explain how components affect overall rating</a:t>
            </a:r>
          </a:p>
          <a:p>
            <a:pPr marL="742950" indent="-742950">
              <a:buAutoNum type="arabicPeriod"/>
            </a:pPr>
            <a:r>
              <a:rPr lang="en-US" dirty="0" smtClean="0"/>
              <a:t>Explain where teachers can be their data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633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EES Rating Simulator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Classroom </a:t>
            </a:r>
            <a:endParaRPr lang="en-US" dirty="0"/>
          </a:p>
        </p:txBody>
      </p:sp>
      <p:pic>
        <p:nvPicPr>
          <p:cNvPr id="10" name="Content Placeholder 9" descr="Screen Shot 2014-04-27 at 8.28.22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83" b="-1683"/>
          <a:stretch>
            <a:fillRect/>
          </a:stretch>
        </p:blipFill>
        <p:spPr>
          <a:xfrm>
            <a:off x="76200" y="1494674"/>
            <a:ext cx="4495799" cy="461803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Non Classroom </a:t>
            </a:r>
            <a:endParaRPr lang="en-US" dirty="0"/>
          </a:p>
        </p:txBody>
      </p:sp>
      <p:pic>
        <p:nvPicPr>
          <p:cNvPr id="11" name="Content Placeholder 10" descr="Screen Shot 2014-04-27 at 8.27.42 PM.p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72" b="-1872"/>
          <a:stretch>
            <a:fillRect/>
          </a:stretch>
        </p:blipFill>
        <p:spPr/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3433-0C5F-4D47-ABC5-46EBD7248D3B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413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Screen Shot 2014-04-27 at 8.28.22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116" r="-35116"/>
          <a:stretch>
            <a:fillRect/>
          </a:stretch>
        </p:blipFill>
        <p:spPr>
          <a:xfrm>
            <a:off x="85289" y="838200"/>
            <a:ext cx="9006840" cy="5257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Teacher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4456" y="6045864"/>
            <a:ext cx="6069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linkClick r:id="rId4"/>
              </a:rPr>
              <a:t>http://eesteacher.weebly.com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628393" y="5013479"/>
            <a:ext cx="2523059" cy="518042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11684" y="4462013"/>
            <a:ext cx="2523059" cy="518042"/>
          </a:xfrm>
          <a:prstGeom prst="rect">
            <a:avLst/>
          </a:prstGeom>
          <a:noFill/>
          <a:ln w="762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94975" y="3158481"/>
            <a:ext cx="2589895" cy="369332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Tested or Non-Tested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188879" y="1671154"/>
            <a:ext cx="2422805" cy="2306194"/>
          </a:xfrm>
          <a:prstGeom prst="rect">
            <a:avLst/>
          </a:prstGeom>
          <a:noFill/>
          <a:ln w="762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72170" y="4027484"/>
            <a:ext cx="2406096" cy="568191"/>
          </a:xfrm>
          <a:prstGeom prst="rect">
            <a:avLst/>
          </a:prstGeom>
          <a:noFill/>
          <a:ln w="76200" cmpd="sng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72170" y="4637468"/>
            <a:ext cx="2406096" cy="509686"/>
          </a:xfrm>
          <a:prstGeom prst="rect">
            <a:avLst/>
          </a:prstGeom>
          <a:noFill/>
          <a:ln w="76200"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90898" y="5190956"/>
            <a:ext cx="2406096" cy="509686"/>
          </a:xfrm>
          <a:prstGeom prst="rect">
            <a:avLst/>
          </a:prstGeom>
          <a:noFill/>
          <a:ln w="7620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09626" y="5711020"/>
            <a:ext cx="2406096" cy="351556"/>
          </a:xfrm>
          <a:prstGeom prst="rect">
            <a:avLst/>
          </a:prstGeom>
          <a:noFill/>
          <a:ln w="76200" cmpd="sng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28393" y="5548233"/>
            <a:ext cx="2556477" cy="514343"/>
          </a:xfrm>
          <a:prstGeom prst="rect">
            <a:avLst/>
          </a:prstGeom>
          <a:solidFill>
            <a:srgbClr val="FFFF00">
              <a:alpha val="49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418796" y="2757405"/>
            <a:ext cx="14202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Teachers Use this Simulator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4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Non-Classroom Teacher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8" name="Content Placeholder 7" descr="Screen Shot 2014-04-27 at 8.27.4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773" r="-34773"/>
          <a:stretch>
            <a:fillRect/>
          </a:stretch>
        </p:blipFill>
        <p:spPr/>
      </p:pic>
      <p:sp>
        <p:nvSpPr>
          <p:cNvPr id="9" name="Rectangle 8"/>
          <p:cNvSpPr/>
          <p:nvPr/>
        </p:nvSpPr>
        <p:spPr>
          <a:xfrm>
            <a:off x="2188879" y="1654442"/>
            <a:ext cx="2422805" cy="2306194"/>
          </a:xfrm>
          <a:prstGeom prst="rect">
            <a:avLst/>
          </a:prstGeom>
          <a:noFill/>
          <a:ln w="762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72170" y="4027484"/>
            <a:ext cx="2406096" cy="568191"/>
          </a:xfrm>
          <a:prstGeom prst="rect">
            <a:avLst/>
          </a:prstGeom>
          <a:noFill/>
          <a:ln w="76200" cmpd="sng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09626" y="5711020"/>
            <a:ext cx="2406096" cy="351556"/>
          </a:xfrm>
          <a:prstGeom prst="rect">
            <a:avLst/>
          </a:prstGeom>
          <a:noFill/>
          <a:ln w="76200" cmpd="sng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90898" y="5157532"/>
            <a:ext cx="2406096" cy="509686"/>
          </a:xfrm>
          <a:prstGeom prst="rect">
            <a:avLst/>
          </a:prstGeom>
          <a:noFill/>
          <a:ln w="7620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11684" y="4495437"/>
            <a:ext cx="2523059" cy="518042"/>
          </a:xfrm>
          <a:prstGeom prst="rect">
            <a:avLst/>
          </a:prstGeom>
          <a:noFill/>
          <a:ln w="762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28393" y="5013479"/>
            <a:ext cx="2523059" cy="518042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94975" y="3158481"/>
            <a:ext cx="2589895" cy="369332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 Classroom Teacher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28393" y="5548233"/>
            <a:ext cx="2556477" cy="514343"/>
          </a:xfrm>
          <a:prstGeom prst="rect">
            <a:avLst/>
          </a:prstGeom>
          <a:solidFill>
            <a:srgbClr val="FFFF00">
              <a:alpha val="49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6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6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www.eesteacher.weebly.com</a:t>
            </a:r>
            <a:endParaRPr lang="en-US" dirty="0"/>
          </a:p>
        </p:txBody>
      </p:sp>
      <p:pic>
        <p:nvPicPr>
          <p:cNvPr id="6" name="Content Placeholder 5" descr="Screen Shot 2014-04-29 at 7.33.25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" t="7159" r="10236" b="7118"/>
          <a:stretch/>
        </p:blipFill>
        <p:spPr>
          <a:xfrm>
            <a:off x="267343" y="1905109"/>
            <a:ext cx="8700410" cy="377680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7216" y="965067"/>
            <a:ext cx="4759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EES Manual Tab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242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All Information Provided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r">
              <a:buNone/>
            </a:pPr>
            <a:endParaRPr lang="en-US" sz="1500" dirty="0">
              <a:hlinkClick r:id="rId3"/>
            </a:endParaRPr>
          </a:p>
          <a:p>
            <a:pPr marL="0" indent="0" algn="ctr">
              <a:buNone/>
            </a:pPr>
            <a:r>
              <a:rPr lang="en-US" sz="1500" dirty="0" smtClean="0">
                <a:hlinkClick r:id="rId3"/>
              </a:rPr>
              <a:t>                                                      </a:t>
            </a:r>
            <a:r>
              <a:rPr lang="en-US" sz="3900" dirty="0" smtClean="0">
                <a:hlinkClick r:id="rId3"/>
              </a:rPr>
              <a:t>www.eesteacher.weebly.com</a:t>
            </a:r>
            <a:endParaRPr lang="en-US" sz="39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Items from this presentation can be found on </a:t>
            </a:r>
            <a:endParaRPr lang="en-US" sz="3600" dirty="0">
              <a:hlinkClick r:id="rId4"/>
            </a:endParaRPr>
          </a:p>
          <a:p>
            <a:pPr marL="0" indent="0" algn="ctr">
              <a:buNone/>
            </a:pPr>
            <a:r>
              <a:rPr lang="en-US" sz="3600" dirty="0">
                <a:hlinkClick r:id="rId4"/>
              </a:rPr>
              <a:t>http://</a:t>
            </a:r>
            <a:r>
              <a:rPr lang="en-US" sz="3600" smtClean="0">
                <a:hlinkClick r:id="rId4"/>
              </a:rPr>
              <a:t>castlekahukucast.weebly.com</a:t>
            </a:r>
            <a:r>
              <a:rPr lang="en-US" sz="3600" dirty="0">
                <a:hlinkClick r:id="rId4"/>
              </a:rPr>
              <a:t>/</a:t>
            </a: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  <p:pic>
        <p:nvPicPr>
          <p:cNvPr id="2" name="Picture 1" descr="EES Manua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23749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334981" y="3950272"/>
            <a:ext cx="2472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Tripod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Final EES Rating Into PDE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3022585" y="2687309"/>
            <a:ext cx="2472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Student Learning Objective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22331" y="2897697"/>
            <a:ext cx="2755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Hawaii Growth Model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022585" y="3409999"/>
            <a:ext cx="2890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Core Professionalism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067637" y="2848800"/>
            <a:ext cx="2472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Classroom Observations/Working Portfolio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703596"/>
              </p:ext>
            </p:extLst>
          </p:nvPr>
        </p:nvGraphicFramePr>
        <p:xfrm>
          <a:off x="103742" y="997896"/>
          <a:ext cx="900684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70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9904E-6 -3.77201E-6 L -0.33159 -0.13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89" y="-683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98524E-6 -2.73401E-6 L -0.31908 0.2099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63" y="104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195E-6 -1.8443E-6 L 0.32933 -0.289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67" y="-1448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98524E-6 -2.77108E-6 L 0.39309 -0.021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46" y="-106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5.52371E-7 4.7266E-7 L 0.31805 0.1230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4" y="6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repeatCount="5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7" grpId="1"/>
      <p:bldP spid="7" grpId="2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EES </a:t>
            </a:r>
            <a:r>
              <a:rPr lang="en-US" dirty="0" smtClean="0"/>
              <a:t>Rating Depends on Category</a:t>
            </a:r>
            <a:endParaRPr lang="en-US" dirty="0"/>
          </a:p>
        </p:txBody>
      </p:sp>
      <p:pic>
        <p:nvPicPr>
          <p:cNvPr id="8" name="Content Placeholder 7" descr="Screen Shot 2014-03-24 at 9.51.21 AM.png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8" b="-19366"/>
          <a:stretch/>
        </p:blipFill>
        <p:spPr>
          <a:xfrm>
            <a:off x="457200" y="1052827"/>
            <a:ext cx="8229600" cy="442981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prstGeom prst="rect">
            <a:avLst/>
          </a:prstGeom>
        </p:spPr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329" y="5868899"/>
            <a:ext cx="7697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 smtClean="0"/>
          </a:p>
          <a:p>
            <a:pPr algn="r"/>
            <a:r>
              <a:rPr lang="en-US" dirty="0">
                <a:hlinkClick r:id="rId5"/>
              </a:rPr>
              <a:t>http://eesteacher.weebly.com/ees-</a:t>
            </a:r>
            <a:r>
              <a:rPr lang="en-US" dirty="0" smtClean="0">
                <a:hlinkClick r:id="rId5"/>
              </a:rPr>
              <a:t>manual.html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" name="Picture 10" descr="Screen Shot 2014-03-24 at 9.51.38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89" y="5069230"/>
            <a:ext cx="7010400" cy="939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18233" y="1821559"/>
            <a:ext cx="2355969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76729" y="1821559"/>
            <a:ext cx="2688130" cy="7984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566637" y="1860970"/>
            <a:ext cx="1353429" cy="1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0155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3-20 at 10.43.40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195" t="22437" r="-46195"/>
          <a:stretch/>
        </p:blipFill>
        <p:spPr>
          <a:xfrm>
            <a:off x="-1119755" y="1726110"/>
            <a:ext cx="10744488" cy="475798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of Tested Grades and Subjects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8014" y="2434314"/>
            <a:ext cx="2472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25% Student Learning Objective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58014" y="5064126"/>
            <a:ext cx="2755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25% Hawaii Growth Model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3724" y="2412156"/>
            <a:ext cx="2890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  <a:r>
              <a:rPr lang="en-US" sz="2800" dirty="0" smtClean="0"/>
              <a:t>5% Core Professionalism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71068" y="3889446"/>
            <a:ext cx="2472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25% Classroom Observations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487269" y="5285570"/>
            <a:ext cx="2472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10% Tripod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06" y="1269580"/>
            <a:ext cx="3919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Student Growth and Learning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8534" y="1269580"/>
            <a:ext cx="39192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Teacher Practice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flipH="1">
            <a:off x="5530679" y="1859806"/>
            <a:ext cx="2439514" cy="708204"/>
          </a:xfrm>
          <a:prstGeom prst="curvedDownArrow">
            <a:avLst/>
          </a:prstGeom>
          <a:ln>
            <a:solidFill>
              <a:srgbClr val="0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flipH="1">
            <a:off x="5337898" y="5803855"/>
            <a:ext cx="2181151" cy="680236"/>
          </a:xfrm>
          <a:prstGeom prst="curvedUpArrow">
            <a:avLst/>
          </a:prstGeom>
          <a:ln>
            <a:solidFill>
              <a:srgbClr val="0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1178" y="752014"/>
            <a:ext cx="88859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(4-8</a:t>
            </a:r>
            <a:r>
              <a:rPr lang="en-US" sz="3200" b="1" baseline="30000" dirty="0" smtClean="0">
                <a:solidFill>
                  <a:schemeClr val="accent6"/>
                </a:solidFill>
              </a:rPr>
              <a:t>th</a:t>
            </a:r>
            <a:r>
              <a:rPr lang="en-US" sz="3200" b="1" dirty="0" smtClean="0">
                <a:solidFill>
                  <a:schemeClr val="accent6"/>
                </a:solidFill>
              </a:rPr>
              <a:t> grade English and/or Math Teacher)</a:t>
            </a:r>
            <a:endParaRPr lang="en-US" sz="3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01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7" presetClass="emph" presetSubtype="0" repeatCount="5000" fill="remove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  <p:bldP spid="13" grpId="0"/>
      <p:bldP spid="14" grpId="0"/>
      <p:bldP spid="16" grpId="0"/>
      <p:bldP spid="17" grpId="0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4-04-27 at 7.13.07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196" t="17332" r="-42196"/>
          <a:stretch/>
        </p:blipFill>
        <p:spPr>
          <a:xfrm>
            <a:off x="-726578" y="1804854"/>
            <a:ext cx="10320296" cy="498004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363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Classroom Teacher of </a:t>
            </a:r>
            <a:br>
              <a:rPr lang="en-US" dirty="0" smtClean="0"/>
            </a:br>
            <a:r>
              <a:rPr lang="en-US" dirty="0" smtClean="0"/>
              <a:t>Non-Tested Grades and Subjects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506" y="2758815"/>
            <a:ext cx="2472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  <a:r>
              <a:rPr lang="en-US" sz="2800" dirty="0" smtClean="0"/>
              <a:t>5% Student Learning Objective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74723" y="5126616"/>
            <a:ext cx="3117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  <a:r>
              <a:rPr lang="en-US" sz="2800" dirty="0" smtClean="0"/>
              <a:t>% Hawaii </a:t>
            </a:r>
          </a:p>
          <a:p>
            <a:pPr algn="ctr"/>
            <a:r>
              <a:rPr lang="en-US" sz="2800" dirty="0" smtClean="0"/>
              <a:t>Growth Model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219925" y="2497206"/>
            <a:ext cx="2890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  <a:r>
              <a:rPr lang="en-US" sz="2800" dirty="0" smtClean="0"/>
              <a:t>5% Core Professionalism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570814" y="3795663"/>
            <a:ext cx="2472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25% Classroom Observations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336888" y="5143328"/>
            <a:ext cx="2472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10% Tripod</a:t>
            </a:r>
            <a:endParaRPr lang="en-US" sz="2800" dirty="0"/>
          </a:p>
        </p:txBody>
      </p:sp>
      <p:sp>
        <p:nvSpPr>
          <p:cNvPr id="15" name="Curved Up Arrow 14"/>
          <p:cNvSpPr/>
          <p:nvPr/>
        </p:nvSpPr>
        <p:spPr>
          <a:xfrm>
            <a:off x="2313222" y="5932608"/>
            <a:ext cx="1830610" cy="701890"/>
          </a:xfrm>
          <a:prstGeom prst="curvedUp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06" y="1419988"/>
            <a:ext cx="3919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Student Growth and Learning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8534" y="1419988"/>
            <a:ext cx="39192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Teacher Practice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flipH="1">
            <a:off x="5380298" y="1905127"/>
            <a:ext cx="2439514" cy="713019"/>
          </a:xfrm>
          <a:prstGeom prst="curvedDownArrow">
            <a:avLst/>
          </a:prstGeom>
          <a:ln>
            <a:solidFill>
              <a:srgbClr val="0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flipH="1">
            <a:off x="5053845" y="5653447"/>
            <a:ext cx="2181151" cy="613390"/>
          </a:xfrm>
          <a:prstGeom prst="curvedUpArrow">
            <a:avLst/>
          </a:prstGeom>
          <a:ln>
            <a:solidFill>
              <a:srgbClr val="0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1178" y="1019406"/>
            <a:ext cx="88859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(NOT 4-8</a:t>
            </a:r>
            <a:r>
              <a:rPr lang="en-US" sz="3200" b="1" baseline="30000" dirty="0" smtClean="0">
                <a:solidFill>
                  <a:schemeClr val="accent6"/>
                </a:solidFill>
              </a:rPr>
              <a:t>th</a:t>
            </a:r>
            <a:r>
              <a:rPr lang="en-US" sz="3200" b="1" dirty="0" smtClean="0">
                <a:solidFill>
                  <a:schemeClr val="accent6"/>
                </a:solidFill>
              </a:rPr>
              <a:t> grade English and/or Math Teacher)</a:t>
            </a:r>
            <a:endParaRPr lang="en-US" sz="3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6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6" presetClass="emph" presetSubtype="0" repeatCount="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  <p:bldP spid="13" grpId="0"/>
      <p:bldP spid="14" grpId="0"/>
      <p:bldP spid="15" grpId="0" animBg="1"/>
      <p:bldP spid="16" grpId="0"/>
      <p:bldP spid="17" grpId="0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4-04-27 at 7.13.21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294" t="17990" r="-59294"/>
          <a:stretch/>
        </p:blipFill>
        <p:spPr>
          <a:xfrm>
            <a:off x="-991760" y="1077215"/>
            <a:ext cx="11337064" cy="54275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Non-Classroom Teacher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216" y="2546114"/>
            <a:ext cx="2472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45% Student Learning Objective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86304" y="4796635"/>
            <a:ext cx="2755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  <a:r>
              <a:rPr lang="en-US" sz="2800" dirty="0" smtClean="0"/>
              <a:t>% Hawaii Growth Model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382837" y="1686497"/>
            <a:ext cx="2890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20% Core Professionalism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499800" y="4857645"/>
            <a:ext cx="2472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30% Classroom Observations</a:t>
            </a:r>
            <a:endParaRPr lang="en-US" sz="2800" dirty="0"/>
          </a:p>
        </p:txBody>
      </p:sp>
      <p:sp>
        <p:nvSpPr>
          <p:cNvPr id="8" name="Curved Up Arrow 7"/>
          <p:cNvSpPr/>
          <p:nvPr/>
        </p:nvSpPr>
        <p:spPr>
          <a:xfrm>
            <a:off x="1938244" y="5732062"/>
            <a:ext cx="2372678" cy="635043"/>
          </a:xfrm>
          <a:prstGeom prst="curvedUp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216" y="859959"/>
            <a:ext cx="3919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Student Growth and Learning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1825" y="876671"/>
            <a:ext cx="39192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Teacher Practice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0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6" presetClass="emph" presetSubtype="0" repeatCount="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  <p:bldP spid="13" grpId="0"/>
      <p:bldP spid="8" grpId="0" animBg="1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Classroom Teacher</a:t>
            </a:r>
            <a:endParaRPr lang="en-US" dirty="0"/>
          </a:p>
        </p:txBody>
      </p:sp>
      <p:pic>
        <p:nvPicPr>
          <p:cNvPr id="6" name="Content Placeholder 5" descr="Screen Shot 2014-04-01 at 10.48.08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321" t="18615" r="-50321"/>
          <a:stretch/>
        </p:blipFill>
        <p:spPr>
          <a:xfrm>
            <a:off x="-817113" y="1392623"/>
            <a:ext cx="10778110" cy="485749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4/30/14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06" y="2881553"/>
            <a:ext cx="2472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50% Student Learning Objective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403725" y="1801778"/>
            <a:ext cx="2890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20% Core Professionalism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270052" y="4502450"/>
            <a:ext cx="2890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30% Classroom Observation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380" y="826535"/>
            <a:ext cx="3919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Student Growth and Learning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1825" y="859959"/>
            <a:ext cx="39192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Teacher Practice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6616" y="1885370"/>
            <a:ext cx="137314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964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7964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661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EES Rating Matrix</a:t>
            </a:r>
            <a:endParaRPr lang="en-US" dirty="0"/>
          </a:p>
        </p:txBody>
      </p:sp>
      <p:pic>
        <p:nvPicPr>
          <p:cNvPr id="6" name="Content Placeholder 5" descr="Screen Shot 2014-04-30 at 11.23.16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46" b="-934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3FB024-B1D1-4FB5-982B-2FFA5B724978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5/1/14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11EA91-1C68-4F95-B4D3-87B8BC8523B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54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4.6|6.3|11.2|7.5|11.9"/>
</p:tagLst>
</file>

<file path=ppt/theme/theme1.xml><?xml version="1.0" encoding="utf-8"?>
<a:theme xmlns:a="http://schemas.openxmlformats.org/drawingml/2006/main" name="OHR Training Template Horizont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HR Training Template Horizont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15826</TotalTime>
  <Words>1293</Words>
  <Application>Microsoft Macintosh PowerPoint</Application>
  <PresentationFormat>On-screen Show (4:3)</PresentationFormat>
  <Paragraphs>202</Paragraphs>
  <Slides>24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OHR Training Template Horizontal</vt:lpstr>
      <vt:lpstr>1_OHR Training Template Horizontal</vt:lpstr>
      <vt:lpstr>Final EES Rating</vt:lpstr>
      <vt:lpstr>Purpose</vt:lpstr>
      <vt:lpstr>Final EES Rating Into PDE3</vt:lpstr>
      <vt:lpstr>Final EES Rating Depends on Category</vt:lpstr>
      <vt:lpstr>Teacher of Tested Grades and Subjects</vt:lpstr>
      <vt:lpstr>Classroom Teacher of  Non-Tested Grades and Subjects</vt:lpstr>
      <vt:lpstr>Non-Classroom Teacher</vt:lpstr>
      <vt:lpstr>New Classroom Teacher</vt:lpstr>
      <vt:lpstr>Final EES Rating Matrix</vt:lpstr>
      <vt:lpstr>Tested Grade and Subject (E1)  </vt:lpstr>
      <vt:lpstr>Final EES Rating Based on EES Matrix</vt:lpstr>
      <vt:lpstr>Non-Tested Grades and Subjects (E2)</vt:lpstr>
      <vt:lpstr>Final EES Rating Based on EES Matrix</vt:lpstr>
      <vt:lpstr>Tested Grade and Subject (E3)</vt:lpstr>
      <vt:lpstr>Final EES Rating Based EES Matrix</vt:lpstr>
      <vt:lpstr>Non-Tested Grades and Subjects (E4)</vt:lpstr>
      <vt:lpstr>Final EES Based on EES Matrix</vt:lpstr>
      <vt:lpstr>www.pde3.k12.hi.us</vt:lpstr>
      <vt:lpstr>Overall Effectiveness in PDE3</vt:lpstr>
      <vt:lpstr>Final EES Rating Simulator </vt:lpstr>
      <vt:lpstr>Classroom Teacher</vt:lpstr>
      <vt:lpstr>Non-Classroom Teacher</vt:lpstr>
      <vt:lpstr>www.eesteacher.weebly.com</vt:lpstr>
      <vt:lpstr>All Information Provided</vt:lpstr>
    </vt:vector>
  </TitlesOfParts>
  <Company>Capella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Hawaii Growth Model</dc:title>
  <dc:creator>Gisele Wong</dc:creator>
  <cp:lastModifiedBy>Gisele Wong</cp:lastModifiedBy>
  <cp:revision>356</cp:revision>
  <cp:lastPrinted>2014-04-30T15:56:02Z</cp:lastPrinted>
  <dcterms:created xsi:type="dcterms:W3CDTF">2014-03-21T03:47:57Z</dcterms:created>
  <dcterms:modified xsi:type="dcterms:W3CDTF">2014-05-01T10:19:11Z</dcterms:modified>
</cp:coreProperties>
</file>