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notesSlides/notesSlide9.xml" ContentType="application/vnd.openxmlformats-officedocument.presentationml.notesSlide+xml"/>
  <Override PartName="/ppt/tags/tag63.xml" ContentType="application/vnd.openxmlformats-officedocument.presentationml.tags+xml"/>
  <Override PartName="/ppt/notesSlides/notesSlide10.xml" ContentType="application/vnd.openxmlformats-officedocument.presentationml.notesSlide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6.xml" ContentType="application/vnd.openxmlformats-officedocument.presentationml.tags+xml"/>
  <Override PartName="/ppt/notesSlides/notesSlide15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6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7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8.xml" ContentType="application/vnd.openxmlformats-officedocument.presentationml.notesSlide+xml"/>
  <Override PartName="/ppt/tags/tag92.xml" ContentType="application/vnd.openxmlformats-officedocument.presentationml.tags+xml"/>
  <Override PartName="/ppt/notesSlides/notesSlide19.xml" ContentType="application/vnd.openxmlformats-officedocument.presentationml.notesSlide+xml"/>
  <Override PartName="/ppt/tags/tag93.xml" ContentType="application/vnd.openxmlformats-officedocument.presentationml.tags+xml"/>
  <Override PartName="/ppt/notesSlides/notesSlide20.xml" ContentType="application/vnd.openxmlformats-officedocument.presentationml.notesSlide+xml"/>
  <Override PartName="/ppt/tags/tag94.xml" ContentType="application/vnd.openxmlformats-officedocument.presentationml.tags+xml"/>
  <Override PartName="/ppt/notesSlides/notesSlide21.xml" ContentType="application/vnd.openxmlformats-officedocument.presentationml.notesSlide+xml"/>
  <Override PartName="/ppt/tags/tag95.xml" ContentType="application/vnd.openxmlformats-officedocument.presentationml.tags+xml"/>
  <Override PartName="/ppt/notesSlides/notesSlide22.xml" ContentType="application/vnd.openxmlformats-officedocument.presentationml.notesSlide+xml"/>
  <Override PartName="/ppt/tags/tag96.xml" ContentType="application/vnd.openxmlformats-officedocument.presentationml.tags+xml"/>
  <Override PartName="/ppt/notesSlides/notesSlide23.xml" ContentType="application/vnd.openxmlformats-officedocument.presentationml.notesSlide+xml"/>
  <Override PartName="/ppt/tags/tag97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2"/>
  </p:notesMasterIdLst>
  <p:handoutMasterIdLst>
    <p:handoutMasterId r:id="rId33"/>
  </p:handoutMasterIdLst>
  <p:sldIdLst>
    <p:sldId id="370" r:id="rId2"/>
    <p:sldId id="398" r:id="rId3"/>
    <p:sldId id="329" r:id="rId4"/>
    <p:sldId id="338" r:id="rId5"/>
    <p:sldId id="405" r:id="rId6"/>
    <p:sldId id="406" r:id="rId7"/>
    <p:sldId id="371" r:id="rId8"/>
    <p:sldId id="280" r:id="rId9"/>
    <p:sldId id="368" r:id="rId10"/>
    <p:sldId id="350" r:id="rId11"/>
    <p:sldId id="302" r:id="rId12"/>
    <p:sldId id="282" r:id="rId13"/>
    <p:sldId id="286" r:id="rId14"/>
    <p:sldId id="395" r:id="rId15"/>
    <p:sldId id="310" r:id="rId16"/>
    <p:sldId id="311" r:id="rId17"/>
    <p:sldId id="313" r:id="rId18"/>
    <p:sldId id="314" r:id="rId19"/>
    <p:sldId id="361" r:id="rId20"/>
    <p:sldId id="316" r:id="rId21"/>
    <p:sldId id="347" r:id="rId22"/>
    <p:sldId id="326" r:id="rId23"/>
    <p:sldId id="372" r:id="rId24"/>
    <p:sldId id="335" r:id="rId25"/>
    <p:sldId id="417" r:id="rId26"/>
    <p:sldId id="418" r:id="rId27"/>
    <p:sldId id="375" r:id="rId28"/>
    <p:sldId id="416" r:id="rId29"/>
    <p:sldId id="367" r:id="rId30"/>
    <p:sldId id="41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85019" autoAdjust="0"/>
  </p:normalViewPr>
  <p:slideViewPr>
    <p:cSldViewPr snapToGrid="0" snapToObjects="1">
      <p:cViewPr>
        <p:scale>
          <a:sx n="76" d="100"/>
          <a:sy n="76" d="100"/>
        </p:scale>
        <p:origin x="-984" y="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18D85-A5E1-4154-A3B6-715E0721C5FD}" type="doc">
      <dgm:prSet loTypeId="urn:microsoft.com/office/officeart/2005/8/layout/hChevron3" loCatId="process" qsTypeId="urn:microsoft.com/office/officeart/2005/8/quickstyle/simple5" qsCatId="simple" csTypeId="urn:microsoft.com/office/officeart/2005/8/colors/accent0_1" csCatId="mainScheme" phldr="1"/>
      <dgm:spPr/>
    </dgm:pt>
    <dgm:pt modelId="{74FE61F3-9FE1-4C67-BB10-29C742C5781B}">
      <dgm:prSet phldrT="[Text]" custT="1"/>
      <dgm:spPr/>
      <dgm:t>
        <a:bodyPr/>
        <a:lstStyle/>
        <a:p>
          <a:r>
            <a:rPr lang="en-US" sz="1400" b="1" dirty="0" smtClean="0"/>
            <a:t>Agenda</a:t>
          </a:r>
          <a:endParaRPr lang="en-US" sz="1400" b="1" dirty="0"/>
        </a:p>
      </dgm:t>
    </dgm:pt>
    <dgm:pt modelId="{6E810BC3-75A1-4F09-8B53-002CE27357D4}" type="parTrans" cxnId="{30FC9192-B666-4A59-80DE-AE05BE511573}">
      <dgm:prSet/>
      <dgm:spPr/>
      <dgm:t>
        <a:bodyPr/>
        <a:lstStyle/>
        <a:p>
          <a:endParaRPr lang="en-US" sz="1400" b="1"/>
        </a:p>
      </dgm:t>
    </dgm:pt>
    <dgm:pt modelId="{91DFD915-B18C-4D96-8D93-06F4DD306A82}" type="sibTrans" cxnId="{30FC9192-B666-4A59-80DE-AE05BE511573}">
      <dgm:prSet/>
      <dgm:spPr/>
      <dgm:t>
        <a:bodyPr/>
        <a:lstStyle/>
        <a:p>
          <a:endParaRPr lang="en-US" sz="1400" b="1"/>
        </a:p>
      </dgm:t>
    </dgm:pt>
    <dgm:pt modelId="{0F48FFF3-5A96-4535-B38A-1E79C6387774}">
      <dgm:prSet phldrT="[Text]" custT="1"/>
      <dgm:spPr/>
      <dgm:t>
        <a:bodyPr/>
        <a:lstStyle/>
        <a:p>
          <a:endParaRPr lang="en-US" sz="1400" b="1" dirty="0"/>
        </a:p>
      </dgm:t>
    </dgm:pt>
    <dgm:pt modelId="{E9F36493-329A-469A-8A72-E255B0B1B273}" type="parTrans" cxnId="{5C0B720B-C280-460F-8730-5E22022F493B}">
      <dgm:prSet/>
      <dgm:spPr/>
      <dgm:t>
        <a:bodyPr/>
        <a:lstStyle/>
        <a:p>
          <a:endParaRPr lang="en-US" sz="1400" b="1"/>
        </a:p>
      </dgm:t>
    </dgm:pt>
    <dgm:pt modelId="{E3B5D97C-9E39-4BB3-B0CC-0494E368500E}" type="sibTrans" cxnId="{5C0B720B-C280-460F-8730-5E22022F493B}">
      <dgm:prSet/>
      <dgm:spPr/>
      <dgm:t>
        <a:bodyPr/>
        <a:lstStyle/>
        <a:p>
          <a:endParaRPr lang="en-US" sz="1400" b="1"/>
        </a:p>
      </dgm:t>
    </dgm:pt>
    <dgm:pt modelId="{23A4E49D-8C5C-477B-A4AA-D6EA9B6E72BD}">
      <dgm:prSet phldrT="[Text]" custT="1"/>
      <dgm:spPr/>
      <dgm:t>
        <a:bodyPr/>
        <a:lstStyle/>
        <a:p>
          <a:endParaRPr lang="en-US" sz="1400" b="1" dirty="0"/>
        </a:p>
      </dgm:t>
    </dgm:pt>
    <dgm:pt modelId="{B81A44DC-FC35-4E3B-8FFF-EFD1FF038ABA}" type="parTrans" cxnId="{CC058F11-BD8F-4567-9E1B-D0137BA16009}">
      <dgm:prSet/>
      <dgm:spPr/>
      <dgm:t>
        <a:bodyPr/>
        <a:lstStyle/>
        <a:p>
          <a:endParaRPr lang="en-US" sz="1400" b="1"/>
        </a:p>
      </dgm:t>
    </dgm:pt>
    <dgm:pt modelId="{3153F43E-51D0-468C-A8E2-61F85530ECA7}" type="sibTrans" cxnId="{CC058F11-BD8F-4567-9E1B-D0137BA16009}">
      <dgm:prSet/>
      <dgm:spPr/>
      <dgm:t>
        <a:bodyPr/>
        <a:lstStyle/>
        <a:p>
          <a:endParaRPr lang="en-US" sz="1400" b="1"/>
        </a:p>
      </dgm:t>
    </dgm:pt>
    <dgm:pt modelId="{B80534DF-6C17-4F8D-A8D9-4B7269D07E9A}">
      <dgm:prSet phldrT="[Text]" custT="1"/>
      <dgm:spPr/>
      <dgm:t>
        <a:bodyPr/>
        <a:lstStyle/>
        <a:p>
          <a:endParaRPr lang="en-US" sz="1400" b="1" dirty="0"/>
        </a:p>
      </dgm:t>
    </dgm:pt>
    <dgm:pt modelId="{12F84061-D30A-4815-A4F7-88527E789899}" type="parTrans" cxnId="{F254D0C2-5F20-4192-95B0-FFB8B3CC9B33}">
      <dgm:prSet/>
      <dgm:spPr/>
      <dgm:t>
        <a:bodyPr/>
        <a:lstStyle/>
        <a:p>
          <a:endParaRPr lang="en-US" sz="1400" b="1"/>
        </a:p>
      </dgm:t>
    </dgm:pt>
    <dgm:pt modelId="{8EB92A3E-A0A5-415B-A506-DCE67529BFEC}" type="sibTrans" cxnId="{F254D0C2-5F20-4192-95B0-FFB8B3CC9B33}">
      <dgm:prSet/>
      <dgm:spPr/>
      <dgm:t>
        <a:bodyPr/>
        <a:lstStyle/>
        <a:p>
          <a:endParaRPr lang="en-US" sz="1400" b="1"/>
        </a:p>
      </dgm:t>
    </dgm:pt>
    <dgm:pt modelId="{9AD1EFCF-45CB-46BB-9C3E-0CC747645676}">
      <dgm:prSet phldrT="[Text]" custT="1"/>
      <dgm:spPr/>
      <dgm:t>
        <a:bodyPr/>
        <a:lstStyle/>
        <a:p>
          <a:endParaRPr lang="en-US" sz="1400" b="1" dirty="0"/>
        </a:p>
      </dgm:t>
    </dgm:pt>
    <dgm:pt modelId="{B3990BE3-0019-4139-84F1-5F99F565F867}" type="parTrans" cxnId="{C0E26B33-8B4F-4EC4-BE7F-7103E1BE5650}">
      <dgm:prSet/>
      <dgm:spPr/>
      <dgm:t>
        <a:bodyPr/>
        <a:lstStyle/>
        <a:p>
          <a:endParaRPr lang="en-US" sz="1400"/>
        </a:p>
      </dgm:t>
    </dgm:pt>
    <dgm:pt modelId="{DE65C49B-0616-4C9D-95D0-41CA290538BE}" type="sibTrans" cxnId="{C0E26B33-8B4F-4EC4-BE7F-7103E1BE5650}">
      <dgm:prSet/>
      <dgm:spPr/>
      <dgm:t>
        <a:bodyPr/>
        <a:lstStyle/>
        <a:p>
          <a:endParaRPr lang="en-US" sz="1400"/>
        </a:p>
      </dgm:t>
    </dgm:pt>
    <dgm:pt modelId="{A905B8C5-754E-48E9-BFC3-26220D9A829A}" type="pres">
      <dgm:prSet presAssocID="{25818D85-A5E1-4154-A3B6-715E0721C5FD}" presName="Name0" presStyleCnt="0">
        <dgm:presLayoutVars>
          <dgm:dir/>
          <dgm:resizeHandles val="exact"/>
        </dgm:presLayoutVars>
      </dgm:prSet>
      <dgm:spPr/>
    </dgm:pt>
    <dgm:pt modelId="{35D416EE-087E-4FE5-B969-E565C336D8E3}" type="pres">
      <dgm:prSet presAssocID="{74FE61F3-9FE1-4C67-BB10-29C742C5781B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34757-D5FA-46FF-8323-DCFBE0F65710}" type="pres">
      <dgm:prSet presAssocID="{91DFD915-B18C-4D96-8D93-06F4DD306A82}" presName="parSpace" presStyleCnt="0"/>
      <dgm:spPr/>
    </dgm:pt>
    <dgm:pt modelId="{0E26AA31-E64F-4CE4-A64B-EB66D0C92B15}" type="pres">
      <dgm:prSet presAssocID="{B80534DF-6C17-4F8D-A8D9-4B7269D07E9A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C0875-670C-40C1-8C41-B9E905A4BC60}" type="pres">
      <dgm:prSet presAssocID="{8EB92A3E-A0A5-415B-A506-DCE67529BFEC}" presName="parSpace" presStyleCnt="0"/>
      <dgm:spPr/>
    </dgm:pt>
    <dgm:pt modelId="{F6B2C75D-26AC-4206-A291-B88FA5CF38DB}" type="pres">
      <dgm:prSet presAssocID="{9AD1EFCF-45CB-46BB-9C3E-0CC74764567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144DB-8476-43E4-ABD8-218FCD074702}" type="pres">
      <dgm:prSet presAssocID="{DE65C49B-0616-4C9D-95D0-41CA290538BE}" presName="parSpace" presStyleCnt="0"/>
      <dgm:spPr/>
    </dgm:pt>
    <dgm:pt modelId="{D5C889C1-1AFB-4AC9-97EA-EC792B94EF64}" type="pres">
      <dgm:prSet presAssocID="{23A4E49D-8C5C-477B-A4AA-D6EA9B6E72BD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DBE67-507C-4AFA-8B4B-AE4DF61D85D3}" type="pres">
      <dgm:prSet presAssocID="{3153F43E-51D0-468C-A8E2-61F85530ECA7}" presName="parSpace" presStyleCnt="0"/>
      <dgm:spPr/>
    </dgm:pt>
    <dgm:pt modelId="{167F77C4-1012-4F3F-B306-BCF6FAD6B73D}" type="pres">
      <dgm:prSet presAssocID="{0F48FFF3-5A96-4535-B38A-1E79C6387774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FC9192-B666-4A59-80DE-AE05BE511573}" srcId="{25818D85-A5E1-4154-A3B6-715E0721C5FD}" destId="{74FE61F3-9FE1-4C67-BB10-29C742C5781B}" srcOrd="0" destOrd="0" parTransId="{6E810BC3-75A1-4F09-8B53-002CE27357D4}" sibTransId="{91DFD915-B18C-4D96-8D93-06F4DD306A82}"/>
    <dgm:cxn modelId="{CC058F11-BD8F-4567-9E1B-D0137BA16009}" srcId="{25818D85-A5E1-4154-A3B6-715E0721C5FD}" destId="{23A4E49D-8C5C-477B-A4AA-D6EA9B6E72BD}" srcOrd="3" destOrd="0" parTransId="{B81A44DC-FC35-4E3B-8FFF-EFD1FF038ABA}" sibTransId="{3153F43E-51D0-468C-A8E2-61F85530ECA7}"/>
    <dgm:cxn modelId="{3036CDCC-9F45-7A44-9DF7-43B6301C4B10}" type="presOf" srcId="{25818D85-A5E1-4154-A3B6-715E0721C5FD}" destId="{A905B8C5-754E-48E9-BFC3-26220D9A829A}" srcOrd="0" destOrd="0" presId="urn:microsoft.com/office/officeart/2005/8/layout/hChevron3"/>
    <dgm:cxn modelId="{6C452D5D-2AF0-6B4B-9E05-A0D6C8B2058D}" type="presOf" srcId="{9AD1EFCF-45CB-46BB-9C3E-0CC747645676}" destId="{F6B2C75D-26AC-4206-A291-B88FA5CF38DB}" srcOrd="0" destOrd="0" presId="urn:microsoft.com/office/officeart/2005/8/layout/hChevron3"/>
    <dgm:cxn modelId="{C0E26B33-8B4F-4EC4-BE7F-7103E1BE5650}" srcId="{25818D85-A5E1-4154-A3B6-715E0721C5FD}" destId="{9AD1EFCF-45CB-46BB-9C3E-0CC747645676}" srcOrd="2" destOrd="0" parTransId="{B3990BE3-0019-4139-84F1-5F99F565F867}" sibTransId="{DE65C49B-0616-4C9D-95D0-41CA290538BE}"/>
    <dgm:cxn modelId="{626069CD-6E42-3E4F-A42B-EACE2FD418E5}" type="presOf" srcId="{B80534DF-6C17-4F8D-A8D9-4B7269D07E9A}" destId="{0E26AA31-E64F-4CE4-A64B-EB66D0C92B15}" srcOrd="0" destOrd="0" presId="urn:microsoft.com/office/officeart/2005/8/layout/hChevron3"/>
    <dgm:cxn modelId="{F254D0C2-5F20-4192-95B0-FFB8B3CC9B33}" srcId="{25818D85-A5E1-4154-A3B6-715E0721C5FD}" destId="{B80534DF-6C17-4F8D-A8D9-4B7269D07E9A}" srcOrd="1" destOrd="0" parTransId="{12F84061-D30A-4815-A4F7-88527E789899}" sibTransId="{8EB92A3E-A0A5-415B-A506-DCE67529BFEC}"/>
    <dgm:cxn modelId="{590AB6D0-B2A5-344E-8DB6-F72F59987FC5}" type="presOf" srcId="{74FE61F3-9FE1-4C67-BB10-29C742C5781B}" destId="{35D416EE-087E-4FE5-B969-E565C336D8E3}" srcOrd="0" destOrd="0" presId="urn:microsoft.com/office/officeart/2005/8/layout/hChevron3"/>
    <dgm:cxn modelId="{A76CA139-9A77-AC4C-9960-9B5213B4E7BA}" type="presOf" srcId="{23A4E49D-8C5C-477B-A4AA-D6EA9B6E72BD}" destId="{D5C889C1-1AFB-4AC9-97EA-EC792B94EF64}" srcOrd="0" destOrd="0" presId="urn:microsoft.com/office/officeart/2005/8/layout/hChevron3"/>
    <dgm:cxn modelId="{5C0B720B-C280-460F-8730-5E22022F493B}" srcId="{25818D85-A5E1-4154-A3B6-715E0721C5FD}" destId="{0F48FFF3-5A96-4535-B38A-1E79C6387774}" srcOrd="4" destOrd="0" parTransId="{E9F36493-329A-469A-8A72-E255B0B1B273}" sibTransId="{E3B5D97C-9E39-4BB3-B0CC-0494E368500E}"/>
    <dgm:cxn modelId="{95031ECD-70A4-9647-B377-E15B642FCA2A}" type="presOf" srcId="{0F48FFF3-5A96-4535-B38A-1E79C6387774}" destId="{167F77C4-1012-4F3F-B306-BCF6FAD6B73D}" srcOrd="0" destOrd="0" presId="urn:microsoft.com/office/officeart/2005/8/layout/hChevron3"/>
    <dgm:cxn modelId="{EF351753-80A6-194A-A781-583ECA00C6D0}" type="presParOf" srcId="{A905B8C5-754E-48E9-BFC3-26220D9A829A}" destId="{35D416EE-087E-4FE5-B969-E565C336D8E3}" srcOrd="0" destOrd="0" presId="urn:microsoft.com/office/officeart/2005/8/layout/hChevron3"/>
    <dgm:cxn modelId="{EBC8F9AC-CF6F-0746-956A-387FD5F432FE}" type="presParOf" srcId="{A905B8C5-754E-48E9-BFC3-26220D9A829A}" destId="{9B034757-D5FA-46FF-8323-DCFBE0F65710}" srcOrd="1" destOrd="0" presId="urn:microsoft.com/office/officeart/2005/8/layout/hChevron3"/>
    <dgm:cxn modelId="{6BE4F406-F89D-4242-9853-AAB43D14C057}" type="presParOf" srcId="{A905B8C5-754E-48E9-BFC3-26220D9A829A}" destId="{0E26AA31-E64F-4CE4-A64B-EB66D0C92B15}" srcOrd="2" destOrd="0" presId="urn:microsoft.com/office/officeart/2005/8/layout/hChevron3"/>
    <dgm:cxn modelId="{6E7011DC-8C65-CB49-8C91-F0BA665E0949}" type="presParOf" srcId="{A905B8C5-754E-48E9-BFC3-26220D9A829A}" destId="{7C8C0875-670C-40C1-8C41-B9E905A4BC60}" srcOrd="3" destOrd="0" presId="urn:microsoft.com/office/officeart/2005/8/layout/hChevron3"/>
    <dgm:cxn modelId="{7EB63997-E7B8-D74F-887A-BFFDD306C361}" type="presParOf" srcId="{A905B8C5-754E-48E9-BFC3-26220D9A829A}" destId="{F6B2C75D-26AC-4206-A291-B88FA5CF38DB}" srcOrd="4" destOrd="0" presId="urn:microsoft.com/office/officeart/2005/8/layout/hChevron3"/>
    <dgm:cxn modelId="{0FD33881-3464-9849-9606-A54E2F361776}" type="presParOf" srcId="{A905B8C5-754E-48E9-BFC3-26220D9A829A}" destId="{25A144DB-8476-43E4-ABD8-218FCD074702}" srcOrd="5" destOrd="0" presId="urn:microsoft.com/office/officeart/2005/8/layout/hChevron3"/>
    <dgm:cxn modelId="{24BBD2EB-A95E-D246-8468-070F9420F073}" type="presParOf" srcId="{A905B8C5-754E-48E9-BFC3-26220D9A829A}" destId="{D5C889C1-1AFB-4AC9-97EA-EC792B94EF64}" srcOrd="6" destOrd="0" presId="urn:microsoft.com/office/officeart/2005/8/layout/hChevron3"/>
    <dgm:cxn modelId="{6C8105AF-A38A-FE47-8750-D617045C4CB9}" type="presParOf" srcId="{A905B8C5-754E-48E9-BFC3-26220D9A829A}" destId="{EE8DBE67-507C-4AFA-8B4B-AE4DF61D85D3}" srcOrd="7" destOrd="0" presId="urn:microsoft.com/office/officeart/2005/8/layout/hChevron3"/>
    <dgm:cxn modelId="{A9C104C8-BF17-6B43-8FE0-3070DEF0EA74}" type="presParOf" srcId="{A905B8C5-754E-48E9-BFC3-26220D9A829A}" destId="{167F77C4-1012-4F3F-B306-BCF6FAD6B73D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416EE-087E-4FE5-B969-E565C336D8E3}">
      <dsp:nvSpPr>
        <dsp:cNvPr id="0" name=""/>
        <dsp:cNvSpPr/>
      </dsp:nvSpPr>
      <dsp:spPr>
        <a:xfrm>
          <a:off x="1116" y="0"/>
          <a:ext cx="2176611" cy="182880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Agenda</a:t>
          </a:r>
          <a:endParaRPr lang="en-US" sz="1400" b="1" kern="1200" dirty="0"/>
        </a:p>
      </dsp:txBody>
      <dsp:txXfrm>
        <a:off x="1116" y="0"/>
        <a:ext cx="2130891" cy="182880"/>
      </dsp:txXfrm>
    </dsp:sp>
    <dsp:sp modelId="{0E26AA31-E64F-4CE4-A64B-EB66D0C92B15}">
      <dsp:nvSpPr>
        <dsp:cNvPr id="0" name=""/>
        <dsp:cNvSpPr/>
      </dsp:nvSpPr>
      <dsp:spPr>
        <a:xfrm>
          <a:off x="1742405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1833845" y="0"/>
        <a:ext cx="1993731" cy="182880"/>
      </dsp:txXfrm>
    </dsp:sp>
    <dsp:sp modelId="{F6B2C75D-26AC-4206-A291-B88FA5CF38DB}">
      <dsp:nvSpPr>
        <dsp:cNvPr id="0" name=""/>
        <dsp:cNvSpPr/>
      </dsp:nvSpPr>
      <dsp:spPr>
        <a:xfrm>
          <a:off x="3483694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3575134" y="0"/>
        <a:ext cx="1993731" cy="182880"/>
      </dsp:txXfrm>
    </dsp:sp>
    <dsp:sp modelId="{D5C889C1-1AFB-4AC9-97EA-EC792B94EF64}">
      <dsp:nvSpPr>
        <dsp:cNvPr id="0" name=""/>
        <dsp:cNvSpPr/>
      </dsp:nvSpPr>
      <dsp:spPr>
        <a:xfrm>
          <a:off x="5224983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5316423" y="0"/>
        <a:ext cx="1993731" cy="182880"/>
      </dsp:txXfrm>
    </dsp:sp>
    <dsp:sp modelId="{167F77C4-1012-4F3F-B306-BCF6FAD6B73D}">
      <dsp:nvSpPr>
        <dsp:cNvPr id="0" name=""/>
        <dsp:cNvSpPr/>
      </dsp:nvSpPr>
      <dsp:spPr>
        <a:xfrm>
          <a:off x="6966272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7057712" y="0"/>
        <a:ext cx="1993731" cy="182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1F1D9-D630-B447-B982-B7031D1BD360}" type="datetimeFigureOut">
              <a:rPr lang="en-US" smtClean="0"/>
              <a:t>4/10/14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31009-1539-0F47-80BC-677710906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76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E7555-CA7B-7E4E-907E-148C7D9D4577}" type="datetimeFigureOut">
              <a:rPr lang="en-US" smtClean="0"/>
              <a:t>4/10/14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B0A2A-8DCE-D449-885A-FF803CD18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9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</a:t>
            </a:r>
            <a:r>
              <a:rPr lang="en-US" baseline="0" dirty="0" smtClean="0"/>
              <a:t> this </a:t>
            </a:r>
            <a:r>
              <a:rPr lang="en-US" dirty="0" smtClean="0"/>
              <a:t>Hawaii</a:t>
            </a:r>
            <a:r>
              <a:rPr lang="en-US" baseline="0" dirty="0" smtClean="0"/>
              <a:t> Growth Model Presentation:  Interpreting Hawaii Growth Model Ratings. 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can’t answer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Why a certain percent</a:t>
            </a:r>
          </a:p>
          <a:p>
            <a:r>
              <a:rPr lang="en-US" baseline="0" dirty="0" smtClean="0"/>
              <a:t>Why are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36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Furthermore, </a:t>
            </a:r>
            <a:r>
              <a:rPr lang="en-US" baseline="0" dirty="0" smtClean="0"/>
              <a:t>MSGPs for</a:t>
            </a:r>
            <a:r>
              <a:rPr lang="en-US" dirty="0" smtClean="0"/>
              <a:t> teachers of tested</a:t>
            </a:r>
            <a:r>
              <a:rPr lang="en-US" baseline="0" dirty="0" smtClean="0"/>
              <a:t> grades and subjects are weighted to reflect the amount of time students are enrolled in your class.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SGP Roster Verification ensures correct weighting.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 a student’s SGP is counted 4 times for 4 quarters spent in your class.  A student’s SGP is counted 3 times for 3 quarters spent in your class and so on.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Once all represented SGPs are in order, a teacher’s Individual MSGP is reflective the MEDIAN score.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18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smtClean="0"/>
              <a:t>Individual</a:t>
            </a:r>
            <a:r>
              <a:rPr lang="en-US" b="0" i="1" baseline="0" dirty="0" smtClean="0"/>
              <a:t> </a:t>
            </a:r>
            <a:r>
              <a:rPr lang="en-US" b="1" i="0" baseline="0" dirty="0" smtClean="0"/>
              <a:t>p</a:t>
            </a:r>
            <a:r>
              <a:rPr lang="en-US" b="1" dirty="0" smtClean="0"/>
              <a:t>ercentile ranks</a:t>
            </a:r>
            <a:r>
              <a:rPr lang="en-US" b="1" baseline="0" dirty="0" smtClean="0"/>
              <a:t> </a:t>
            </a:r>
            <a:r>
              <a:rPr lang="en-US" b="0" i="1" baseline="0" dirty="0" smtClean="0"/>
              <a:t>are</a:t>
            </a:r>
            <a:r>
              <a:rPr lang="en-US" b="1" dirty="0" smtClean="0"/>
              <a:t> calculated by listing</a:t>
            </a:r>
            <a:r>
              <a:rPr lang="en-US" b="1" baseline="0" dirty="0" smtClean="0"/>
              <a:t> the</a:t>
            </a:r>
            <a:r>
              <a:rPr lang="en-US" b="1" dirty="0" smtClean="0"/>
              <a:t> INDIVIDUAL</a:t>
            </a:r>
            <a:r>
              <a:rPr lang="en-US" b="1" baseline="0" dirty="0" smtClean="0"/>
              <a:t> MSGPs </a:t>
            </a:r>
            <a:r>
              <a:rPr lang="en-US" b="0" i="1" baseline="0" dirty="0" smtClean="0"/>
              <a:t>of all teachers who have an MSGP.</a:t>
            </a:r>
            <a:endParaRPr lang="en-US" b="1" baseline="0" dirty="0" smtClean="0"/>
          </a:p>
          <a:p>
            <a:endParaRPr lang="en-US" b="1" strike="sngStrike" baseline="0" dirty="0" smtClean="0"/>
          </a:p>
          <a:p>
            <a:r>
              <a:rPr lang="en-US" b="0" i="1" strike="noStrike" baseline="0" dirty="0" smtClean="0"/>
              <a:t>MSGP data is then ranked based on data outcomes.    </a:t>
            </a:r>
            <a:endParaRPr lang="en-US" b="0" i="1" strike="noStrike" dirty="0" smtClean="0"/>
          </a:p>
          <a:p>
            <a:endParaRPr lang="en-US" baseline="0" dirty="0" smtClean="0"/>
          </a:p>
          <a:p>
            <a:r>
              <a:rPr lang="en-US" i="1" baseline="0" dirty="0" smtClean="0"/>
              <a:t>If you received an MSGP of 78, 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your MSGP </a:t>
            </a:r>
            <a:r>
              <a:rPr lang="en-US" baseline="0" dirty="0" smtClean="0"/>
              <a:t>falls within the 85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of all MSGP data that was </a:t>
            </a:r>
            <a:r>
              <a:rPr lang="en-US" i="1" strike="noStrike" baseline="0" dirty="0" smtClean="0"/>
              <a:t>collected for THIS Growth Model outcome.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strike="noStrike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strike="noStrike" baseline="0" dirty="0" smtClean="0"/>
              <a:t>Please note, there are no exact MSGP and percentile rankings in this presentation because actual ranks are calculated by current year data.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70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1" dirty="0" smtClean="0"/>
              <a:t>In conclusion, the </a:t>
            </a:r>
            <a:r>
              <a:rPr lang="en-US" b="1" dirty="0" smtClean="0"/>
              <a:t>EES rating </a:t>
            </a:r>
            <a:r>
              <a:rPr lang="en-US" b="0" i="1" dirty="0" smtClean="0"/>
              <a:t>for</a:t>
            </a:r>
            <a:r>
              <a:rPr lang="en-US" b="0" i="1" baseline="0" dirty="0" smtClean="0"/>
              <a:t> a</a:t>
            </a:r>
            <a:r>
              <a:rPr lang="en-US" b="0" i="1" dirty="0" smtClean="0"/>
              <a:t> teacher of tested grades and subjects</a:t>
            </a:r>
            <a:r>
              <a:rPr lang="en-US" b="1" dirty="0" smtClean="0"/>
              <a:t> is found by matching individual percentile ranks </a:t>
            </a:r>
            <a:r>
              <a:rPr lang="en-US" b="0" i="1" dirty="0" smtClean="0"/>
              <a:t>to</a:t>
            </a:r>
            <a:r>
              <a:rPr lang="en-US" b="0" i="1" baseline="0" dirty="0" smtClean="0"/>
              <a:t> </a:t>
            </a:r>
            <a:r>
              <a:rPr lang="en-US" b="0" i="1" u="none" dirty="0" smtClean="0"/>
              <a:t>the</a:t>
            </a:r>
            <a:r>
              <a:rPr lang="en-US" b="0" i="1" u="none" baseline="0" dirty="0" smtClean="0"/>
              <a:t> following </a:t>
            </a:r>
            <a:r>
              <a:rPr lang="en-US" b="0" i="1" baseline="0" dirty="0" smtClean="0"/>
              <a:t>EES Rating Table.</a:t>
            </a:r>
            <a:endParaRPr lang="en-US" b="0" i="1" strike="sngStrike" dirty="0" smtClean="0"/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1" strike="noStrike" baseline="0" dirty="0" smtClean="0"/>
              <a:t>Based on the provided corresponding percentile range, your percentile rank of </a:t>
            </a:r>
            <a:r>
              <a:rPr lang="en-US" baseline="0" dirty="0" smtClean="0"/>
              <a:t>85 yields 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An</a:t>
            </a:r>
            <a:r>
              <a:rPr lang="en-US" i="1" baseline="0" dirty="0" smtClean="0"/>
              <a:t> EES Rating of 4.  </a:t>
            </a:r>
            <a:endParaRPr lang="en-US" i="1" strike="sng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1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If this were your score, a rating of 4 would be worth 25% of your overall teacher of tested grades and subjects evaluation rating.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1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Your pie will be dependent upon what data you</a:t>
            </a:r>
            <a:r>
              <a:rPr lang="en-US" baseline="0" dirty="0" smtClean="0"/>
              <a:t> have. </a:t>
            </a:r>
            <a:r>
              <a:rPr lang="en-US" dirty="0" smtClean="0"/>
              <a:t>TRIPOD scores may be included if you have TRIPOD data.</a:t>
            </a:r>
            <a:r>
              <a:rPr lang="en-US" baseline="0" dirty="0" smtClean="0"/>
              <a:t>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7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T</a:t>
            </a:r>
            <a:r>
              <a:rPr lang="en-US" b="0" i="1" baseline="0" dirty="0" smtClean="0"/>
              <a:t>he process to determine a Hawaii growth model rating for classroom teachers of non-tested grades and subjects and non-classroom teachers is similar to the process that was previously presented.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53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The only two differences for non-tested, non-classroom teachers are: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First, you receive a SCHOOL median student growth percentile and NOT an INDIVIDUAL MSGP.  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Second, your EES rating is reflective of your School’s Percentile Rank, not the rank you get as an Individual Teacher.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Let’s follow Kai to understand these differences: 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1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 strike="noStrike" baseline="0" dirty="0" smtClean="0"/>
              <a:t>READING SGPs for all students who have consecutive Reading HSA scores in your school were collected after peer groups and SGPs were determined.</a:t>
            </a:r>
            <a:endParaRPr lang="en-US" i="1" strike="sngStrike" dirty="0" smtClean="0"/>
          </a:p>
        </p:txBody>
      </p:sp>
      <p:sp>
        <p:nvSpPr>
          <p:cNvPr id="1966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28885" indent="-28034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2136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569905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1845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466996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15540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364085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12629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Version 1.4</a:t>
            </a:r>
          </a:p>
        </p:txBody>
      </p:sp>
      <p:sp>
        <p:nvSpPr>
          <p:cNvPr id="196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28885" indent="-28034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2136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569905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1845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466996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15540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364085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12629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A85F3A7-5261-4FCB-9E19-92D2AC39C2ED}" type="slidenum">
              <a:rPr lang="en-US">
                <a:latin typeface="Arial" charset="0"/>
              </a:rPr>
              <a:pPr eaLnBrk="1" hangingPunct="1"/>
              <a:t>17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13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47">
              <a:defRPr/>
            </a:pPr>
            <a:r>
              <a:rPr lang="en-US" sz="1200" b="1" dirty="0" smtClean="0">
                <a:latin typeface="Calibri" charset="0"/>
                <a:ea typeface="MS PGothic" charset="0"/>
              </a:rPr>
              <a:t>These scores from your school were put in numerical order </a:t>
            </a:r>
            <a:endParaRPr lang="en-US" sz="1200" b="1" baseline="0" dirty="0" smtClean="0">
              <a:latin typeface="Calibri" charset="0"/>
              <a:ea typeface="MS PGothic" charset="0"/>
            </a:endParaRPr>
          </a:p>
          <a:p>
            <a:pPr defTabSz="457147">
              <a:defRPr/>
            </a:pPr>
            <a:endParaRPr lang="en-US" sz="1200" b="1" baseline="0" dirty="0" smtClean="0">
              <a:latin typeface="Calibri" charset="0"/>
              <a:ea typeface="MS PGothic" charset="0"/>
            </a:endParaRPr>
          </a:p>
          <a:p>
            <a:pPr defTabSz="457147">
              <a:defRPr/>
            </a:pPr>
            <a:r>
              <a:rPr lang="en-US" sz="1200" b="1" baseline="0" dirty="0" smtClean="0">
                <a:latin typeface="Calibri" charset="0"/>
                <a:ea typeface="MS PGothic" charset="0"/>
              </a:rPr>
              <a:t>and the middle SGP is your SCHOOL’s Median Growth Percentile.</a:t>
            </a:r>
            <a:r>
              <a:rPr lang="en-US" sz="1200" dirty="0" smtClean="0">
                <a:latin typeface="Calibri" charset="0"/>
                <a:ea typeface="MS PGothic" charset="0"/>
              </a:rPr>
              <a:t> </a:t>
            </a:r>
          </a:p>
          <a:p>
            <a:pPr defTabSz="457147">
              <a:defRPr/>
            </a:pPr>
            <a:endParaRPr lang="en-US" baseline="0" dirty="0" smtClean="0"/>
          </a:p>
          <a:p>
            <a:r>
              <a:rPr lang="en-US" baseline="0" dirty="0" smtClean="0"/>
              <a:t>In this example, your school has a READING School MSGP of 64%.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25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 MSGP</a:t>
            </a:r>
            <a:r>
              <a:rPr lang="en-US" baseline="0" dirty="0" smtClean="0"/>
              <a:t> data only include students who have have to taken the Reading HSA for two consecutive years AND have Full School Year Status.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Please note, using 4 quarters to equate to a school year was simply used to illustrate this point.    </a:t>
            </a:r>
          </a:p>
          <a:p>
            <a:endParaRPr lang="en-US" strike="noStrike" baseline="0" dirty="0" smtClean="0"/>
          </a:p>
          <a:p>
            <a:r>
              <a:rPr lang="en-US" strike="noStrike" baseline="0" dirty="0" smtClean="0"/>
              <a:t>Please note </a:t>
            </a:r>
            <a:r>
              <a:rPr lang="en-US" sz="1200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are included in a school’s MSGP score based on whether they have full school year (FSY) status (http://</a:t>
            </a:r>
            <a:r>
              <a:rPr lang="en-US" sz="1200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eesteacher.weebly.com</a:t>
            </a:r>
            <a:r>
              <a:rPr lang="en-US" sz="1200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/1/post/2013/05/which-student-growth-percentile-sgp-scores-are-included-in-a-school-complex-and-complex-area-median-student-growth-percentile-msgp.html)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18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06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Applied</a:t>
            </a:r>
            <a:r>
              <a:rPr lang="en-US" b="1" i="1" baseline="0" dirty="0" smtClean="0"/>
              <a:t> to your rating</a:t>
            </a:r>
            <a:r>
              <a:rPr lang="en-US" b="1" baseline="0" dirty="0" smtClean="0"/>
              <a:t>, </a:t>
            </a:r>
            <a:r>
              <a:rPr lang="en-US" b="0" i="1" u="none" baseline="0" dirty="0" smtClean="0"/>
              <a:t>your</a:t>
            </a:r>
            <a:r>
              <a:rPr lang="en-US" b="1" baseline="0" dirty="0" smtClean="0"/>
              <a:t> </a:t>
            </a:r>
            <a:r>
              <a:rPr lang="en-US" b="1" dirty="0" smtClean="0"/>
              <a:t>percentile rank is </a:t>
            </a:r>
          </a:p>
          <a:p>
            <a:endParaRPr lang="en-US" b="1" i="1" dirty="0" smtClean="0"/>
          </a:p>
          <a:p>
            <a:r>
              <a:rPr lang="en-US" b="1" dirty="0" smtClean="0"/>
              <a:t>calculated by ranking all SCHOOL</a:t>
            </a:r>
            <a:r>
              <a:rPr lang="en-US" b="1" baseline="0" dirty="0" smtClean="0"/>
              <a:t> MSGPs</a:t>
            </a:r>
            <a:endParaRPr lang="en-US" strike="sngStrike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For this  example, a SCHOOL Median Growth Percentile of 64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means your school scored within the 79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for all school MSGP data that was collected.  </a:t>
            </a:r>
          </a:p>
          <a:p>
            <a:endParaRPr lang="en-US" strike="sngStrike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strike="noStrike" baseline="0" dirty="0" smtClean="0"/>
              <a:t>Again, these corresponding percentile rank examples are hypothetical because actual ranks need to be determined by actual data.  </a:t>
            </a:r>
          </a:p>
          <a:p>
            <a:endParaRPr lang="en-US" strike="sng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13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baseline="0" dirty="0" smtClean="0"/>
              <a:t>In conclusion, the EES Rating for a teacher of non-tested grades and subjects and non-classroom teachers depend on your school’s percentile rank. </a:t>
            </a:r>
          </a:p>
          <a:p>
            <a:endParaRPr lang="en-US" i="1" baseline="0" dirty="0" smtClean="0"/>
          </a:p>
          <a:p>
            <a:r>
              <a:rPr lang="en-US" i="1" baseline="0" dirty="0" smtClean="0"/>
              <a:t> If your school’s percentile rank was a 79, your rating would be a 3.  </a:t>
            </a:r>
            <a:endParaRPr lang="en-US" i="1" strike="sng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1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baseline="0" dirty="0" smtClean="0"/>
              <a:t>Which means a score of </a:t>
            </a:r>
            <a:r>
              <a:rPr lang="en-US" baseline="0" dirty="0" smtClean="0"/>
              <a:t>3 </a:t>
            </a:r>
            <a:r>
              <a:rPr lang="en-US" i="1" baseline="0" dirty="0" smtClean="0"/>
              <a:t>will be</a:t>
            </a:r>
            <a:r>
              <a:rPr lang="en-US" baseline="0" dirty="0" smtClean="0"/>
              <a:t> worth  5% of </a:t>
            </a:r>
            <a:r>
              <a:rPr lang="en-US" i="1" baseline="0" dirty="0" smtClean="0"/>
              <a:t>your </a:t>
            </a:r>
            <a:r>
              <a:rPr lang="en-US" baseline="0" dirty="0" smtClean="0"/>
              <a:t>overall rating.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53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summary, the Hawaii Growth Model is a process.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MSGPs provide data that provides percentile ranks.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percentile ranks determine the EES ratings for the Hawaii Growth Model component of a teacher’s evaluation.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SGPs are the HEART of the Hawaii Growth Model process.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individual components are reflective of this data.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1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Regardless of your position,</a:t>
            </a:r>
            <a:r>
              <a:rPr lang="en-US" baseline="0" dirty="0" smtClean="0"/>
              <a:t> school level teachers must understand how the Hawaii Growth Model components relate to each other and affect their EES Rating.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13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check how ratings</a:t>
            </a:r>
            <a:r>
              <a:rPr lang="en-US" baseline="0" dirty="0" smtClean="0"/>
              <a:t> would affect your overall score by using the Rating Simulator on the </a:t>
            </a:r>
            <a:r>
              <a:rPr lang="en-US" baseline="0" dirty="0" err="1" smtClean="0"/>
              <a:t>eesteacher.weebly.com</a:t>
            </a:r>
            <a:r>
              <a:rPr lang="en-US" baseline="0" dirty="0" smtClean="0"/>
              <a:t> website.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273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For More Information on Student Growth Percentile, Data Distribution and SGP FAQs</a:t>
            </a:r>
            <a:r>
              <a:rPr lang="en-US" sz="1200" baseline="0" dirty="0" smtClean="0"/>
              <a:t> and behind the scenes functions of components discussed in this </a:t>
            </a:r>
            <a:r>
              <a:rPr lang="en-US" sz="1200" baseline="0" dirty="0" err="1" smtClean="0"/>
              <a:t>presentaion</a:t>
            </a:r>
            <a:r>
              <a:rPr lang="en-US" sz="1200" baseline="0" dirty="0" smtClean="0"/>
              <a:t>,</a:t>
            </a:r>
            <a:r>
              <a:rPr lang="en-US" sz="1200" dirty="0" smtClean="0"/>
              <a:t> please visit the Castle-</a:t>
            </a:r>
            <a:r>
              <a:rPr lang="en-US" sz="1200" dirty="0" err="1" smtClean="0"/>
              <a:t>Kahuku</a:t>
            </a:r>
            <a:r>
              <a:rPr lang="en-US" sz="1200" dirty="0" smtClean="0"/>
              <a:t> EES Website: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487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571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For More Information on Student Growth Percentile, Data Distribution and SGP FAQs</a:t>
            </a:r>
            <a:r>
              <a:rPr lang="en-US" sz="1200" baseline="0" dirty="0" smtClean="0"/>
              <a:t> and behind the scenes functions of components discussed in this </a:t>
            </a:r>
            <a:r>
              <a:rPr lang="en-US" sz="1200" baseline="0" dirty="0" err="1" smtClean="0"/>
              <a:t>presentaion</a:t>
            </a:r>
            <a:r>
              <a:rPr lang="en-US" sz="1200" baseline="0" dirty="0" smtClean="0"/>
              <a:t>,</a:t>
            </a:r>
            <a:r>
              <a:rPr lang="en-US" sz="1200" dirty="0" smtClean="0"/>
              <a:t> please visit the Castle-</a:t>
            </a:r>
            <a:r>
              <a:rPr lang="en-US" sz="1200" dirty="0" err="1" smtClean="0"/>
              <a:t>Kahuku</a:t>
            </a:r>
            <a:r>
              <a:rPr lang="en-US" sz="1200" dirty="0" smtClean="0"/>
              <a:t> EES Website: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4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What this means is:  the </a:t>
            </a:r>
            <a:r>
              <a:rPr lang="en-US" dirty="0" smtClean="0"/>
              <a:t>Hawaii Growth Model</a:t>
            </a:r>
            <a:r>
              <a:rPr lang="en-US" baseline="0" dirty="0" smtClean="0"/>
              <a:t> rating are part of a school level teacher’s Summative EES Rating.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means that this model rating is worth 25% of an overall EES Rating for English and/or Math teachers of 4-8 grade students.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 it is worth 5% an overall EES rating for K-3</a:t>
            </a:r>
            <a:r>
              <a:rPr lang="en-US" baseline="30000" dirty="0" smtClean="0"/>
              <a:t>rd</a:t>
            </a:r>
            <a:r>
              <a:rPr lang="en-US" baseline="0" dirty="0" smtClean="0"/>
              <a:t> grade teachers, 9-12 grade teachers,  teachers who teach subjects other than English or Math and non-classroom teachers, like counselors, school librarians and SSCs.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5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1" baseline="0" dirty="0" smtClean="0"/>
              <a:t>If you are a teacher of tested grades and subjects: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0" u="none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1" u="none" baseline="0" dirty="0" smtClean="0"/>
              <a:t>The</a:t>
            </a:r>
            <a:r>
              <a:rPr lang="en-US" b="1" i="0" u="none" baseline="0" dirty="0" smtClean="0"/>
              <a:t> </a:t>
            </a:r>
            <a:r>
              <a:rPr lang="en-US" strike="noStrike" baseline="0" dirty="0" smtClean="0"/>
              <a:t>information you will on March 31</a:t>
            </a:r>
            <a:r>
              <a:rPr lang="en-US" strike="noStrike" baseline="30000" dirty="0" smtClean="0"/>
              <a:t>st</a:t>
            </a:r>
            <a:r>
              <a:rPr lang="en-US" strike="noStrike" baseline="0" dirty="0" smtClean="0"/>
              <a:t> includes:  </a:t>
            </a:r>
            <a:endParaRPr lang="en-US" strike="sngStrike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An Individual median student growth percentile score</a:t>
            </a:r>
          </a:p>
          <a:p>
            <a:r>
              <a:rPr lang="en-US" baseline="0" dirty="0" smtClean="0"/>
              <a:t>An Individual Percentile Rank</a:t>
            </a:r>
          </a:p>
          <a:p>
            <a:r>
              <a:rPr lang="en-US" baseline="0" dirty="0" smtClean="0"/>
              <a:t>An Educator Effectiveness System Rating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19456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28885" indent="-28034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2136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569905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1845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466996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15540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364085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12629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Version 1.4</a:t>
            </a:r>
          </a:p>
        </p:txBody>
      </p:sp>
      <p:sp>
        <p:nvSpPr>
          <p:cNvPr id="1945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28885" indent="-28034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2136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569905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1845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466996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15540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364085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12629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419DD879-5777-44E9-AAA5-2B584212C8AC}" type="slidenum">
              <a:rPr lang="en-US">
                <a:latin typeface="Arial" charset="0"/>
              </a:rPr>
              <a:pPr eaLnBrk="1" hangingPunct="1"/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44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i="0" dirty="0" smtClean="0"/>
          </a:p>
        </p:txBody>
      </p:sp>
      <p:sp>
        <p:nvSpPr>
          <p:cNvPr id="1966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28885" indent="-28034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2136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569905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1845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466996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15540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364085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12629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Version 1.4</a:t>
            </a:r>
          </a:p>
        </p:txBody>
      </p:sp>
      <p:sp>
        <p:nvSpPr>
          <p:cNvPr id="196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28885" indent="-28034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2136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569905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18451" indent="-224272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466996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15540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364085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12629" indent="-2242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A85F3A7-5261-4FCB-9E19-92D2AC39C2ED}" type="slidenum">
              <a:rPr lang="en-US">
                <a:latin typeface="Arial" charset="0"/>
              </a:rPr>
              <a:pPr eaLnBrk="1" hangingPunct="1"/>
              <a:t>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13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An SGP</a:t>
            </a:r>
            <a:r>
              <a:rPr lang="en-US" baseline="0" dirty="0" smtClean="0"/>
              <a:t> means that a student scored higher than a certain percent of his or her academic peer group.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an SGP of 83 means Kai’s HSA score for reading was higher than 83% of his academic peers.  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http://</a:t>
            </a:r>
            <a:r>
              <a:rPr lang="en-US" baseline="0" dirty="0" err="1" smtClean="0"/>
              <a:t>www.sophia.org</a:t>
            </a:r>
            <a:r>
              <a:rPr lang="en-US" baseline="0" dirty="0" smtClean="0"/>
              <a:t>/tutorials/percentile-rank--6?from_many_ways=true</a:t>
            </a:r>
          </a:p>
          <a:p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14E33-E46E-44EB-AE88-FC9386A585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4238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147">
              <a:defRPr/>
            </a:pPr>
            <a:r>
              <a:rPr lang="en-US" sz="1200" b="0" i="1" strike="noStrike" baseline="0" dirty="0" smtClean="0">
                <a:latin typeface="Calibri" charset="0"/>
                <a:ea typeface="MS PGothic" charset="0"/>
              </a:rPr>
              <a:t>Applied to your Individual </a:t>
            </a:r>
            <a:r>
              <a:rPr lang="en-US" sz="1200" i="1" strike="noStrike" dirty="0" smtClean="0">
                <a:latin typeface="Calibri" charset="0"/>
                <a:ea typeface="MS PGothic" charset="0"/>
              </a:rPr>
              <a:t>Median</a:t>
            </a:r>
            <a:r>
              <a:rPr lang="en-US" sz="1200" dirty="0" smtClean="0">
                <a:latin typeface="Calibri" charset="0"/>
                <a:ea typeface="MS PGothic" charset="0"/>
              </a:rPr>
              <a:t> Student</a:t>
            </a:r>
            <a:r>
              <a:rPr lang="en-US" sz="1200" baseline="0" dirty="0" smtClean="0">
                <a:latin typeface="Calibri" charset="0"/>
                <a:ea typeface="MS PGothic" charset="0"/>
              </a:rPr>
              <a:t> </a:t>
            </a:r>
            <a:r>
              <a:rPr lang="en-US" sz="1200" dirty="0" smtClean="0">
                <a:latin typeface="Calibri" charset="0"/>
                <a:ea typeface="MS PGothic" charset="0"/>
              </a:rPr>
              <a:t>Growth Percentile</a:t>
            </a:r>
            <a:r>
              <a:rPr lang="en-US" sz="1200" baseline="0" dirty="0" smtClean="0">
                <a:latin typeface="Calibri" charset="0"/>
                <a:ea typeface="MS PGothic" charset="0"/>
              </a:rPr>
              <a:t>, the SGPs of students whom you taught English or Math to are put into numerical order.  </a:t>
            </a:r>
          </a:p>
          <a:p>
            <a:pPr defTabSz="457147">
              <a:defRPr/>
            </a:pPr>
            <a:r>
              <a:rPr lang="en-US" sz="1200" u="sng" baseline="0" dirty="0" smtClean="0">
                <a:latin typeface="Calibri" charset="0"/>
                <a:ea typeface="MS PGothic" charset="0"/>
              </a:rPr>
              <a:t/>
            </a:r>
            <a:br>
              <a:rPr lang="en-US" sz="1200" u="sng" baseline="0" dirty="0" smtClean="0">
                <a:latin typeface="Calibri" charset="0"/>
                <a:ea typeface="MS PGothic" charset="0"/>
              </a:rPr>
            </a:br>
            <a:r>
              <a:rPr lang="en-US" sz="1200" u="none" baseline="0" dirty="0" smtClean="0">
                <a:latin typeface="Calibri" charset="0"/>
                <a:ea typeface="MS PGothic" charset="0"/>
              </a:rPr>
              <a:t>The MIDDLE score determines your median student growth percentile.  By the way, did you n</a:t>
            </a:r>
            <a:r>
              <a:rPr lang="en-US" sz="1200" baseline="0" dirty="0" smtClean="0">
                <a:latin typeface="Calibri" charset="0"/>
                <a:ea typeface="MS PGothic" charset="0"/>
              </a:rPr>
              <a:t>otice how Kai received an SGP of 83 from having spent a year in your class last year?     </a:t>
            </a:r>
          </a:p>
          <a:p>
            <a:pPr defTabSz="457147">
              <a:defRPr/>
            </a:pPr>
            <a:endParaRPr lang="en-US" sz="1200" dirty="0" smtClean="0">
              <a:latin typeface="Calibri" charset="0"/>
              <a:ea typeface="MS PGothic" charset="0"/>
            </a:endParaRPr>
          </a:p>
          <a:p>
            <a:pPr defTabSz="457147">
              <a:defRPr/>
            </a:pPr>
            <a:r>
              <a:rPr lang="en-US" sz="1200" dirty="0" smtClean="0">
                <a:latin typeface="Calibri" charset="0"/>
                <a:ea typeface="MS PGothic" charset="0"/>
              </a:rPr>
              <a:t>http://</a:t>
            </a:r>
            <a:r>
              <a:rPr lang="en-US" sz="1200" dirty="0" err="1" smtClean="0">
                <a:latin typeface="Calibri" charset="0"/>
                <a:ea typeface="MS PGothic" charset="0"/>
              </a:rPr>
              <a:t>eesteacher.weebly.com</a:t>
            </a:r>
            <a:r>
              <a:rPr lang="en-US" sz="1200" dirty="0" smtClean="0">
                <a:latin typeface="Calibri" charset="0"/>
                <a:ea typeface="MS PGothic" charset="0"/>
              </a:rPr>
              <a:t>/1/post/2013/05/how-will-data-from-very-small-schools-and-groups-be-reported-is-there-an-established-minimum-group-size-for-creating-a-median-growth-percentile-msgp-for-a-school-disaggregated-group-classroom-etc.html</a:t>
            </a:r>
          </a:p>
        </p:txBody>
      </p:sp>
      <p:sp>
        <p:nvSpPr>
          <p:cNvPr id="161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28972" indent="-280373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21496" indent="-224299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570095" indent="-224299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18694" indent="-224299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467292" indent="-2242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15891" indent="-2242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364490" indent="-2242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13087" indent="-2242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fld id="{4AA648FD-ED6D-B847-B421-B146EAB3EDD1}" type="slidenum">
              <a:rPr lang="en-US" sz="1300">
                <a:solidFill>
                  <a:prstClr val="black"/>
                </a:solidFill>
                <a:latin typeface="Calibri" charset="0"/>
              </a:rPr>
              <a:pPr/>
              <a:t>8</a:t>
            </a:fld>
            <a:endParaRPr lang="en-US" sz="130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45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47">
              <a:defRPr/>
            </a:pPr>
            <a:r>
              <a:rPr lang="en-US" sz="1200" baseline="0" dirty="0" smtClean="0">
                <a:latin typeface="Calibri" charset="0"/>
                <a:ea typeface="MS PGothic" charset="0"/>
              </a:rPr>
              <a:t>Before continuing on, there are some MSGP facts to consider:  </a:t>
            </a:r>
          </a:p>
          <a:p>
            <a:pPr defTabSz="457147">
              <a:defRPr/>
            </a:pPr>
            <a:endParaRPr lang="en-US" sz="1200" baseline="0" dirty="0" smtClean="0">
              <a:latin typeface="Calibri" charset="0"/>
              <a:ea typeface="MS PGothic" charset="0"/>
            </a:endParaRPr>
          </a:p>
          <a:p>
            <a:pPr defTabSz="457147">
              <a:defRPr/>
            </a:pPr>
            <a:r>
              <a:rPr lang="en-US" sz="1200" baseline="0" dirty="0" smtClean="0">
                <a:latin typeface="Calibri" charset="0"/>
                <a:ea typeface="MS PGothic" charset="0"/>
              </a:rPr>
              <a:t>First, teachers of tested grades and subjects need 20 INDIVIDUAL scores in order receive an Individual MSGP. </a:t>
            </a:r>
          </a:p>
          <a:p>
            <a:pPr defTabSz="457147">
              <a:defRPr/>
            </a:pPr>
            <a:endParaRPr lang="en-US" sz="1200" baseline="0" dirty="0" smtClean="0">
              <a:latin typeface="Calibri" charset="0"/>
              <a:ea typeface="MS PGothic" charset="0"/>
            </a:endParaRPr>
          </a:p>
          <a:p>
            <a:pPr defTabSz="457147">
              <a:defRPr/>
            </a:pPr>
            <a:r>
              <a:rPr lang="en-US" sz="1200" baseline="0" dirty="0" smtClean="0">
                <a:latin typeface="Calibri" charset="0"/>
                <a:ea typeface="MS PGothic" charset="0"/>
              </a:rPr>
              <a:t>Second, all ELA or Math SGPs that apply to you are included in determining your Individual MSGP score.  </a:t>
            </a:r>
          </a:p>
          <a:p>
            <a:pPr defTabSz="457147">
              <a:defRPr/>
            </a:pPr>
            <a:endParaRPr lang="en-US" sz="1200" baseline="0" dirty="0" smtClean="0">
              <a:latin typeface="Calibri" charset="0"/>
              <a:ea typeface="MS PGothic" charset="0"/>
            </a:endParaRPr>
          </a:p>
          <a:p>
            <a:pPr defTabSz="457147">
              <a:defRPr/>
            </a:pPr>
            <a:r>
              <a:rPr lang="en-US" sz="1200" baseline="0" dirty="0" smtClean="0">
                <a:latin typeface="Calibri" charset="0"/>
                <a:ea typeface="MS PGothic" charset="0"/>
              </a:rPr>
              <a:t>Third, the highest HSA scores are used to determine testing histories and peer groups.</a:t>
            </a:r>
          </a:p>
          <a:p>
            <a:pPr defTabSz="457147">
              <a:defRPr/>
            </a:pPr>
            <a:endParaRPr lang="en-US" sz="1200" baseline="0" dirty="0" smtClean="0">
              <a:latin typeface="Calibri" charset="0"/>
              <a:ea typeface="MS PGothic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3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5400000">
            <a:off x="3695700" y="723900"/>
            <a:ext cx="1752601" cy="9144001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85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293"/>
            <a:endParaRPr lang="en-US" sz="28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3800"/>
            <a:ext cx="9144000" cy="3225800"/>
          </a:xfrm>
          <a:noFill/>
        </p:spPr>
        <p:txBody>
          <a:bodyPr/>
          <a:lstStyle>
            <a:lvl1pPr algn="r">
              <a:defRPr sz="8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9144000" cy="1752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ight Triangle 3"/>
          <p:cNvSpPr/>
          <p:nvPr userDrawn="1"/>
        </p:nvSpPr>
        <p:spPr>
          <a:xfrm>
            <a:off x="0" y="4439920"/>
            <a:ext cx="3581400" cy="178308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3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6" name="Picture 2" descr="C:\Users\jdlee\Google Drive\Hawaii DOE\Templates &amp; Branding\EES Logo PP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88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 4:27 PM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 4:27 PM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4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 4:27 PM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1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" y="838200"/>
            <a:ext cx="90068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 anchor="ctr"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598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495800" cy="5257800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4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4495800" cy="5257800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4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7A140E-4762-464F-AF29-00D291E0316B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02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38200"/>
            <a:ext cx="4489704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477962"/>
            <a:ext cx="4495799" cy="46180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838200"/>
            <a:ext cx="449884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0234" y="1477962"/>
            <a:ext cx="4497565" cy="46180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3433-0C5F-4D47-ABC5-46EBD7248D3B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04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342-D55B-4BD4-AA88-9BEB453892C0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222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4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October 9, 2013 4:27 PM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1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October 9, 2013 4:27 PM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65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537C4-8A16-4843-AE68-822F5F3F71FE}" type="datetime1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Copyright:  The National Center for the Improvement of Educational Assessment (2013)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44D1-1289-4747-8F7A-935CA1EA7C5B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2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diagramData" Target="../diagrams/data1.xml"/><Relationship Id="rId16" Type="http://schemas.openxmlformats.org/officeDocument/2006/relationships/diagramLayout" Target="../diagrams/layout1.xml"/><Relationship Id="rId17" Type="http://schemas.openxmlformats.org/officeDocument/2006/relationships/diagramQuickStyle" Target="../diagrams/quickStyle1.xml"/><Relationship Id="rId18" Type="http://schemas.openxmlformats.org/officeDocument/2006/relationships/diagramColors" Target="../diagrams/colors1.xml"/><Relationship Id="rId19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jdlee\Google Drive\Hawaii DOE\Templates &amp; Branding\EES Logo PPT Banner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20589"/>
            <a:ext cx="9144001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" y="841097"/>
            <a:ext cx="9006840" cy="525490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77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29" tIns="45714" rIns="91429" bIns="45714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23072349"/>
              </p:ext>
            </p:extLst>
          </p:nvPr>
        </p:nvGraphicFramePr>
        <p:xfrm>
          <a:off x="0" y="6675120"/>
          <a:ext cx="9144000" cy="182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46178"/>
            <a:ext cx="457200" cy="22860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defTabSz="914293"/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 defTabSz="914293"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200400" y="6116320"/>
            <a:ext cx="5943600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8153401" y="6466545"/>
            <a:ext cx="990600" cy="217626"/>
          </a:xfrm>
          <a:prstGeom prst="rect">
            <a:avLst/>
          </a:prstGeom>
        </p:spPr>
        <p:txBody>
          <a:bodyPr vert="horz" lIns="91440" tIns="0" rIns="91440" bIns="0" rtlCol="0" anchor="b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pPr defTabSz="914293"/>
            <a:fld id="{E0BEACD8-B114-47F9-A44F-A876415CAF28}" type="datetime1">
              <a:rPr lang="en-US" smtClean="0">
                <a:solidFill>
                  <a:prstClr val="black"/>
                </a:solidFill>
                <a:latin typeface="Calibri"/>
              </a:rPr>
              <a:pPr defTabSz="914293"/>
              <a:t>4/10/14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714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60" r:id="rId10"/>
    <p:sldLayoutId id="2147483662" r:id="rId11"/>
    <p:sldLayoutId id="2147483674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914293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6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12.png"/><Relationship Id="rId5" Type="http://schemas.openxmlformats.org/officeDocument/2006/relationships/hyperlink" Target="http://eesteacher.weebly.com/ees-manual.html" TargetMode="External"/><Relationship Id="rId6" Type="http://schemas.openxmlformats.org/officeDocument/2006/relationships/image" Target="../media/image4.png"/><Relationship Id="rId1" Type="http://schemas.openxmlformats.org/officeDocument/2006/relationships/tags" Target="../tags/tag66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notesSlide" Target="../notesSlides/notesSlide16.xml"/><Relationship Id="rId5" Type="http://schemas.openxmlformats.org/officeDocument/2006/relationships/image" Target="../media/image6.png"/><Relationship Id="rId1" Type="http://schemas.openxmlformats.org/officeDocument/2006/relationships/tags" Target="../tags/tag67.xml"/><Relationship Id="rId2" Type="http://schemas.openxmlformats.org/officeDocument/2006/relationships/tags" Target="../tags/tag68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20" Type="http://schemas.openxmlformats.org/officeDocument/2006/relationships/tags" Target="../tags/tag88.xml"/><Relationship Id="rId21" Type="http://schemas.openxmlformats.org/officeDocument/2006/relationships/tags" Target="../tags/tag89.xml"/><Relationship Id="rId22" Type="http://schemas.openxmlformats.org/officeDocument/2006/relationships/slideLayout" Target="../slideLayouts/slideLayout8.xml"/><Relationship Id="rId23" Type="http://schemas.openxmlformats.org/officeDocument/2006/relationships/notesSlide" Target="../notesSlides/notesSlide17.xml"/><Relationship Id="rId24" Type="http://schemas.openxmlformats.org/officeDocument/2006/relationships/image" Target="../media/image5.png"/><Relationship Id="rId25" Type="http://schemas.openxmlformats.org/officeDocument/2006/relationships/image" Target="../media/image6.png"/><Relationship Id="rId26" Type="http://schemas.openxmlformats.org/officeDocument/2006/relationships/image" Target="../media/image7.png"/><Relationship Id="rId27" Type="http://schemas.openxmlformats.org/officeDocument/2006/relationships/image" Target="../media/image8.png"/><Relationship Id="rId10" Type="http://schemas.openxmlformats.org/officeDocument/2006/relationships/tags" Target="../tags/tag78.xml"/><Relationship Id="rId11" Type="http://schemas.openxmlformats.org/officeDocument/2006/relationships/tags" Target="../tags/tag79.xml"/><Relationship Id="rId12" Type="http://schemas.openxmlformats.org/officeDocument/2006/relationships/tags" Target="../tags/tag80.xml"/><Relationship Id="rId13" Type="http://schemas.openxmlformats.org/officeDocument/2006/relationships/tags" Target="../tags/tag81.xml"/><Relationship Id="rId14" Type="http://schemas.openxmlformats.org/officeDocument/2006/relationships/tags" Target="../tags/tag82.xml"/><Relationship Id="rId15" Type="http://schemas.openxmlformats.org/officeDocument/2006/relationships/tags" Target="../tags/tag83.xml"/><Relationship Id="rId16" Type="http://schemas.openxmlformats.org/officeDocument/2006/relationships/tags" Target="../tags/tag84.xml"/><Relationship Id="rId17" Type="http://schemas.openxmlformats.org/officeDocument/2006/relationships/tags" Target="../tags/tag85.xml"/><Relationship Id="rId18" Type="http://schemas.openxmlformats.org/officeDocument/2006/relationships/tags" Target="../tags/tag86.xml"/><Relationship Id="rId19" Type="http://schemas.openxmlformats.org/officeDocument/2006/relationships/tags" Target="../tags/tag87.xml"/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6" Type="http://schemas.openxmlformats.org/officeDocument/2006/relationships/tags" Target="../tags/tag74.xml"/><Relationship Id="rId7" Type="http://schemas.openxmlformats.org/officeDocument/2006/relationships/tags" Target="../tags/tag75.xml"/><Relationship Id="rId8" Type="http://schemas.openxmlformats.org/officeDocument/2006/relationships/tags" Target="../tags/tag7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9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93.x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94.x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12.png"/><Relationship Id="rId5" Type="http://schemas.openxmlformats.org/officeDocument/2006/relationships/hyperlink" Target="http://eesteacher.weebly.com/ees-manual.html" TargetMode="External"/><Relationship Id="rId6" Type="http://schemas.openxmlformats.org/officeDocument/2006/relationships/image" Target="../media/image4.png"/><Relationship Id="rId1" Type="http://schemas.openxmlformats.org/officeDocument/2006/relationships/tags" Target="../tags/tag95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96.x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97.x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hyperlink" Target="http://eesteacher.weebly.com/uploads/1/4/0/3/14039000/eesnonclassroomsimulation_2013-08-02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steacher.weebly.com" TargetMode="External"/><Relationship Id="rId4" Type="http://schemas.openxmlformats.org/officeDocument/2006/relationships/hyperlink" Target="http://castlekahukuees.weebly.com/" TargetMode="External"/><Relationship Id="rId5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esteacher.weebly.com/uploads/1/4/0/3/14039000/sgp_hawaii_growth_model_technical_overview_2012-02-28.pdf" TargetMode="External"/><Relationship Id="rId4" Type="http://schemas.openxmlformats.org/officeDocument/2006/relationships/hyperlink" Target="http://prezi.com/j5uuwx4oh7qe/?utm_campaign=share&amp;utm_medium=copy" TargetMode="External"/><Relationship Id="rId5" Type="http://schemas.openxmlformats.org/officeDocument/2006/relationships/hyperlink" Target="http://prezi.com/oabd6mbpv-o3/first-semester-2014-educator-effectiveness-data/" TargetMode="External"/><Relationship Id="rId6" Type="http://schemas.openxmlformats.org/officeDocument/2006/relationships/hyperlink" Target="http://eesteacher.weebly.com/uploads/1/4/0/3/14039000/sgp_faq_2013-06-04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png"/><Relationship Id="rId5" Type="http://schemas.openxmlformats.org/officeDocument/2006/relationships/hyperlink" Target="http://eesteacher.weebly.com/ees-manual.html" TargetMode="External"/><Relationship Id="rId6" Type="http://schemas.openxmlformats.org/officeDocument/2006/relationships/image" Target="../media/image4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tags" Target="../tags/tag22.xml"/><Relationship Id="rId21" Type="http://schemas.openxmlformats.org/officeDocument/2006/relationships/tags" Target="../tags/tag23.xml"/><Relationship Id="rId22" Type="http://schemas.openxmlformats.org/officeDocument/2006/relationships/tags" Target="../tags/tag24.xml"/><Relationship Id="rId23" Type="http://schemas.openxmlformats.org/officeDocument/2006/relationships/tags" Target="../tags/tag25.xml"/><Relationship Id="rId24" Type="http://schemas.openxmlformats.org/officeDocument/2006/relationships/tags" Target="../tags/tag26.xml"/><Relationship Id="rId25" Type="http://schemas.openxmlformats.org/officeDocument/2006/relationships/tags" Target="../tags/tag27.xml"/><Relationship Id="rId26" Type="http://schemas.openxmlformats.org/officeDocument/2006/relationships/tags" Target="../tags/tag28.xml"/><Relationship Id="rId27" Type="http://schemas.openxmlformats.org/officeDocument/2006/relationships/tags" Target="../tags/tag29.xml"/><Relationship Id="rId28" Type="http://schemas.openxmlformats.org/officeDocument/2006/relationships/tags" Target="../tags/tag30.xml"/><Relationship Id="rId29" Type="http://schemas.openxmlformats.org/officeDocument/2006/relationships/tags" Target="../tags/tag31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30" Type="http://schemas.openxmlformats.org/officeDocument/2006/relationships/tags" Target="../tags/tag32.xml"/><Relationship Id="rId31" Type="http://schemas.openxmlformats.org/officeDocument/2006/relationships/tags" Target="../tags/tag33.xml"/><Relationship Id="rId32" Type="http://schemas.openxmlformats.org/officeDocument/2006/relationships/slideLayout" Target="../slideLayouts/slideLayout12.xml"/><Relationship Id="rId9" Type="http://schemas.openxmlformats.org/officeDocument/2006/relationships/tags" Target="../tags/tag11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Relationship Id="rId33" Type="http://schemas.openxmlformats.org/officeDocument/2006/relationships/notesSlide" Target="../notesSlides/notesSlide5.xml"/><Relationship Id="rId34" Type="http://schemas.openxmlformats.org/officeDocument/2006/relationships/image" Target="../media/image5.png"/><Relationship Id="rId35" Type="http://schemas.openxmlformats.org/officeDocument/2006/relationships/image" Target="../media/image6.png"/><Relationship Id="rId36" Type="http://schemas.openxmlformats.org/officeDocument/2006/relationships/image" Target="../media/image7.png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tags" Target="../tags/tag21.xml"/><Relationship Id="rId37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20" Type="http://schemas.openxmlformats.org/officeDocument/2006/relationships/image" Target="../media/image6.png"/><Relationship Id="rId21" Type="http://schemas.openxmlformats.org/officeDocument/2006/relationships/image" Target="../media/image7.png"/><Relationship Id="rId22" Type="http://schemas.openxmlformats.org/officeDocument/2006/relationships/image" Target="../media/image8.png"/><Relationship Id="rId10" Type="http://schemas.openxmlformats.org/officeDocument/2006/relationships/tags" Target="../tags/tag44.xml"/><Relationship Id="rId11" Type="http://schemas.openxmlformats.org/officeDocument/2006/relationships/tags" Target="../tags/tag45.xml"/><Relationship Id="rId12" Type="http://schemas.openxmlformats.org/officeDocument/2006/relationships/tags" Target="../tags/tag46.xml"/><Relationship Id="rId13" Type="http://schemas.openxmlformats.org/officeDocument/2006/relationships/tags" Target="../tags/tag47.xml"/><Relationship Id="rId14" Type="http://schemas.openxmlformats.org/officeDocument/2006/relationships/tags" Target="../tags/tag48.xml"/><Relationship Id="rId15" Type="http://schemas.openxmlformats.org/officeDocument/2006/relationships/tags" Target="../tags/tag49.xml"/><Relationship Id="rId16" Type="http://schemas.openxmlformats.org/officeDocument/2006/relationships/tags" Target="../tags/tag50.xml"/><Relationship Id="rId17" Type="http://schemas.openxmlformats.org/officeDocument/2006/relationships/slideLayout" Target="../slideLayouts/slideLayout8.xml"/><Relationship Id="rId18" Type="http://schemas.openxmlformats.org/officeDocument/2006/relationships/notesSlide" Target="../notesSlides/notesSlide6.xml"/><Relationship Id="rId19" Type="http://schemas.openxmlformats.org/officeDocument/2006/relationships/image" Target="../media/image5.png"/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tags" Target="../tags/tag41.xml"/><Relationship Id="rId8" Type="http://schemas.openxmlformats.org/officeDocument/2006/relationships/tags" Target="../tags/tag4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6.png"/><Relationship Id="rId1" Type="http://schemas.openxmlformats.org/officeDocument/2006/relationships/tags" Target="../tags/tag52.xml"/><Relationship Id="rId2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notesSlide" Target="../notesSlides/notesSlide8.xml"/><Relationship Id="rId12" Type="http://schemas.openxmlformats.org/officeDocument/2006/relationships/image" Target="../media/image8.png"/><Relationship Id="rId13" Type="http://schemas.openxmlformats.org/officeDocument/2006/relationships/image" Target="../media/image5.png"/><Relationship Id="rId14" Type="http://schemas.openxmlformats.org/officeDocument/2006/relationships/image" Target="../media/image6.png"/><Relationship Id="rId15" Type="http://schemas.openxmlformats.org/officeDocument/2006/relationships/image" Target="../media/image7.png"/><Relationship Id="rId1" Type="http://schemas.openxmlformats.org/officeDocument/2006/relationships/tags" Target="../tags/tag53.xml"/><Relationship Id="rId2" Type="http://schemas.openxmlformats.org/officeDocument/2006/relationships/tags" Target="../tags/tag54.xml"/><Relationship Id="rId3" Type="http://schemas.openxmlformats.org/officeDocument/2006/relationships/tags" Target="../tags/tag55.xml"/><Relationship Id="rId4" Type="http://schemas.openxmlformats.org/officeDocument/2006/relationships/tags" Target="../tags/tag56.xml"/><Relationship Id="rId5" Type="http://schemas.openxmlformats.org/officeDocument/2006/relationships/tags" Target="../tags/tag57.xml"/><Relationship Id="rId6" Type="http://schemas.openxmlformats.org/officeDocument/2006/relationships/tags" Target="../tags/tag58.xml"/><Relationship Id="rId7" Type="http://schemas.openxmlformats.org/officeDocument/2006/relationships/tags" Target="../tags/tag59.xml"/><Relationship Id="rId8" Type="http://schemas.openxmlformats.org/officeDocument/2006/relationships/tags" Target="../tags/tag60.xml"/><Relationship Id="rId9" Type="http://schemas.openxmlformats.org/officeDocument/2006/relationships/tags" Target="../tags/tag61.xml"/><Relationship Id="rId10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9.jpg"/><Relationship Id="rId1" Type="http://schemas.openxmlformats.org/officeDocument/2006/relationships/tags" Target="../tags/tag62.xml"/><Relationship Id="rId2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Hawaii Growth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Interpreting Hawaii Growth Model </a:t>
            </a:r>
          </a:p>
          <a:p>
            <a:r>
              <a:rPr lang="en-US" dirty="0" smtClean="0"/>
              <a:t>Ratings</a:t>
            </a:r>
          </a:p>
        </p:txBody>
      </p:sp>
    </p:spTree>
    <p:extLst>
      <p:ext uri="{BB962C8B-B14F-4D97-AF65-F5344CB8AC3E}">
        <p14:creationId xmlns:p14="http://schemas.microsoft.com/office/powerpoint/2010/main" val="289088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56" y="0"/>
            <a:ext cx="9144000" cy="807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MSGP is Weighted Based on SGP Roster Verification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809053"/>
              </p:ext>
            </p:extLst>
          </p:nvPr>
        </p:nvGraphicFramePr>
        <p:xfrm>
          <a:off x="545306" y="1629641"/>
          <a:ext cx="5649177" cy="3795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317"/>
                <a:gridCol w="2124516"/>
                <a:gridCol w="1902344"/>
              </a:tblGrid>
              <a:tr h="8275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NAME</a:t>
                      </a:r>
                      <a:endParaRPr lang="en-US" sz="1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Quarters in Class</a:t>
                      </a:r>
                      <a:endParaRPr lang="en-US" sz="1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Growth Percentile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(Reading)</a:t>
                      </a:r>
                      <a:endParaRPr lang="en-US" sz="1400" dirty="0"/>
                    </a:p>
                  </a:txBody>
                  <a:tcPr marL="68588" marR="68588" marT="34279" marB="34279" anchor="ctr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Ethan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8" marR="68588" marT="34279" marB="34279" anchor="ctr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Jaimie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8" marR="68588" marT="34279" marB="34279" anchor="ctr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Jana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8" marR="68588" marT="34279" marB="34279" anchor="ctr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Kyle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68588" marR="68588" marT="34279" marB="34279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27885" y="2556866"/>
            <a:ext cx="15873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88%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440038" y="2565150"/>
            <a:ext cx="15873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88%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58766" y="2556866"/>
            <a:ext cx="15873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88%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42057" y="2540154"/>
            <a:ext cx="15873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88%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95229" y="3275458"/>
            <a:ext cx="1019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85%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3957" y="3277450"/>
            <a:ext cx="1019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85%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3957" y="3283742"/>
            <a:ext cx="1019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85%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699267" y="3285734"/>
            <a:ext cx="1019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85%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695229" y="3960632"/>
            <a:ext cx="1019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78%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697248" y="3962624"/>
            <a:ext cx="1019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78%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699267" y="3964616"/>
            <a:ext cx="1019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78%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697248" y="4695941"/>
            <a:ext cx="1019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32%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871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9887E-6 0.00024 L 0.24093 -0.20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38" y="-103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1152E-6 0.00023 L 0.23954 -0.161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68" y="-81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46952E-6 -4.34662E-6 L 0.23745 -0.099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64" y="-4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1869E-6 4.30955E-6 L 0.23918 -0.046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51" y="-23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51694E-6 -9.4532E-7 L 0.24283 -0.10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42" y="-51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0191 -0.00023 L 0.24075 -0.05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24" y="-259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1.79955E-6 5.74606E-7 L 0.2411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55" y="-4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4.88623E-6 -2.81742E-6 L 0.24232 0.041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7" y="206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2.51694E-6 -3.62373E-6 L 0.24266 0.000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24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-0.00069 0.00023 L 0.24249 0.0537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9" y="266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4.88623E-6 2.98424E-6 L 0.24232 0.106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7" y="532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-1.18464E-6 1.12141E-6 L 0.24249 0.0484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24" y="24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 Rank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969765"/>
              </p:ext>
            </p:extLst>
          </p:nvPr>
        </p:nvGraphicFramePr>
        <p:xfrm>
          <a:off x="101889" y="1025954"/>
          <a:ext cx="9007475" cy="4988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027"/>
                <a:gridCol w="2071916"/>
                <a:gridCol w="1362542"/>
                <a:gridCol w="1801495"/>
                <a:gridCol w="18014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Teacher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 Student Growth Percentile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Percentile Rank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Teacher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Teacher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Teacher 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Aloha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57057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Teacher J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Aloha</a:t>
                      </a:r>
                      <a:r>
                        <a:rPr lang="en-US" baseline="0" dirty="0" smtClean="0"/>
                        <a:t>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153401" y="6425699"/>
            <a:ext cx="990600" cy="217626"/>
          </a:xfrm>
          <a:prstGeom prst="rect">
            <a:avLst/>
          </a:prstGeom>
        </p:spPr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0" y="6822588"/>
            <a:ext cx="457200" cy="228600"/>
          </a:xfrm>
          <a:prstGeom prst="rect">
            <a:avLst/>
          </a:prstGeom>
        </p:spPr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529" y="3063999"/>
            <a:ext cx="9007475" cy="40239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53484" y="1964538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97%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988921" y="2333870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95%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990940" y="2687648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90%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976250" y="3057304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85%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994978" y="3410248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7</a:t>
            </a:r>
            <a:r>
              <a:rPr lang="en-US" b="1" dirty="0" smtClean="0"/>
              <a:t>5%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996997" y="3779904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62%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015725" y="4166272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2%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017744" y="4502504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38%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036472" y="4905584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29%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122036" y="5258528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2%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107346" y="5644896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2%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2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9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23" grpId="0"/>
      <p:bldP spid="24" grpId="0"/>
      <p:bldP spid="25" grpId="0"/>
      <p:bldP spid="25" grpId="1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03771"/>
          </a:xfrm>
        </p:spPr>
        <p:txBody>
          <a:bodyPr/>
          <a:lstStyle/>
          <a:p>
            <a:r>
              <a:rPr lang="en-US" dirty="0" smtClean="0"/>
              <a:t>Teacher of Tested Grades and Subjects Percentile Rank and EES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342-D55B-4BD4-AA88-9BEB453892C0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26070"/>
              </p:ext>
            </p:extLst>
          </p:nvPr>
        </p:nvGraphicFramePr>
        <p:xfrm>
          <a:off x="136434" y="1612017"/>
          <a:ext cx="8871066" cy="9782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7022"/>
                <a:gridCol w="2957022"/>
                <a:gridCol w="2957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MSGP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Percentile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EES Rating</a:t>
                      </a:r>
                      <a:endParaRPr lang="en-US" dirty="0"/>
                    </a:p>
                  </a:txBody>
                  <a:tcPr/>
                </a:tc>
              </a:tr>
              <a:tr h="6074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4324809" y="1928660"/>
            <a:ext cx="482321" cy="652731"/>
          </a:xfrm>
          <a:prstGeom prst="ellipse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60422"/>
              </p:ext>
            </p:extLst>
          </p:nvPr>
        </p:nvGraphicFramePr>
        <p:xfrm>
          <a:off x="1524000" y="2822857"/>
          <a:ext cx="60960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EES 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Corresponding Percentile Range</a:t>
                      </a:r>
                      <a:endParaRPr lang="en-US" dirty="0"/>
                    </a:p>
                  </a:txBody>
                  <a:tcPr/>
                </a:tc>
              </a:tr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81-99</a:t>
                      </a:r>
                      <a:endParaRPr lang="en-US" sz="3200" dirty="0"/>
                    </a:p>
                  </a:txBody>
                  <a:tcPr/>
                </a:tc>
              </a:tr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16-80</a:t>
                      </a:r>
                      <a:endParaRPr lang="en-US" sz="3200" dirty="0"/>
                    </a:p>
                  </a:txBody>
                  <a:tcPr/>
                </a:tc>
              </a:tr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6-15</a:t>
                      </a:r>
                      <a:endParaRPr lang="en-US" sz="3200" dirty="0"/>
                    </a:p>
                  </a:txBody>
                  <a:tcPr/>
                </a:tc>
              </a:tr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1-5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11430" y="3481251"/>
            <a:ext cx="3108570" cy="71676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0800000">
            <a:off x="2792805" y="-802156"/>
            <a:ext cx="2253311" cy="31352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311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Hawaii Growth Model Rating</a:t>
            </a:r>
            <a:endParaRPr lang="en-US" dirty="0"/>
          </a:p>
        </p:txBody>
      </p:sp>
      <p:pic>
        <p:nvPicPr>
          <p:cNvPr id="4" name="Content Placeholder 3" descr="Screen Shot 2014-03-20 at 10.43.40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94" r="-46194"/>
          <a:stretch>
            <a:fillRect/>
          </a:stretch>
        </p:blipFill>
        <p:spPr>
          <a:xfrm>
            <a:off x="486305" y="1154734"/>
            <a:ext cx="7834777" cy="4573601"/>
          </a:xfrm>
        </p:spPr>
      </p:pic>
      <p:sp>
        <p:nvSpPr>
          <p:cNvPr id="5" name="Right Arrow 4"/>
          <p:cNvSpPr/>
          <p:nvPr/>
        </p:nvSpPr>
        <p:spPr>
          <a:xfrm rot="20079661">
            <a:off x="1957990" y="4973510"/>
            <a:ext cx="1494041" cy="58000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867285"/>
            <a:ext cx="26106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rating of 4 is worth 25% of your overall teacher evaluation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6475" y="820574"/>
            <a:ext cx="6142956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/>
              <a:t>Summative EES Ratings for</a:t>
            </a:r>
            <a:endParaRPr lang="en-US" sz="3200" dirty="0"/>
          </a:p>
        </p:txBody>
      </p:sp>
      <p:pic>
        <p:nvPicPr>
          <p:cNvPr id="7" name="Picture 6" descr="Screen Shot 2014-03-24 at 9.51.3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891" y="5640684"/>
            <a:ext cx="70104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7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/>
      <p:bldP spid="1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Teacher/Missing Data</a:t>
            </a:r>
            <a:endParaRPr lang="en-US" dirty="0"/>
          </a:p>
        </p:txBody>
      </p:sp>
      <p:pic>
        <p:nvPicPr>
          <p:cNvPr id="6" name="Content Placeholder 5" descr="Screen Shot 2014-04-01 at 10.48.08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322" r="-50322"/>
          <a:stretch>
            <a:fillRect/>
          </a:stretch>
        </p:blipFill>
        <p:spPr>
          <a:xfrm>
            <a:off x="68580" y="1520751"/>
            <a:ext cx="9006840" cy="386036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6" descr="Screen Shot 2014-03-24 at 9.51.3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478" y="5230709"/>
            <a:ext cx="7010400" cy="93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6475" y="987198"/>
            <a:ext cx="6142956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/>
              <a:t>Summative EES Rating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080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Shot 2014-03-22 at 10.21.20 PM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6" b="-146"/>
          <a:stretch>
            <a:fillRect/>
          </a:stretch>
        </p:blipFill>
        <p:spPr>
          <a:xfrm>
            <a:off x="68263" y="1754712"/>
            <a:ext cx="9007475" cy="401642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64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Hawaii Growth Model for Teachers of Non-Tested Grades and Subjects and NCTs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prstGeom prst="rect">
            <a:avLst/>
          </a:prstGeom>
        </p:spPr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421" y="5960493"/>
            <a:ext cx="7697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>
                <a:hlinkClick r:id="rId5"/>
              </a:rPr>
              <a:t>http://eesteacher.weebly.com/ees-</a:t>
            </a:r>
            <a:r>
              <a:rPr lang="en-US" dirty="0" smtClean="0">
                <a:hlinkClick r:id="rId5"/>
              </a:rPr>
              <a:t>manual.html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Screen Shot 2014-03-24 at 9.51.38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89" y="5436894"/>
            <a:ext cx="7010400" cy="939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6475" y="1321438"/>
            <a:ext cx="6142956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/>
              <a:t>Summative EES Rating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75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09774"/>
              </p:ext>
            </p:extLst>
          </p:nvPr>
        </p:nvGraphicFramePr>
        <p:xfrm>
          <a:off x="123480" y="1868982"/>
          <a:ext cx="8871066" cy="888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7022"/>
                <a:gridCol w="2957022"/>
                <a:gridCol w="2957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School MSGP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Percentile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EES Rating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320213"/>
          </a:xfrm>
        </p:spPr>
        <p:txBody>
          <a:bodyPr/>
          <a:lstStyle/>
          <a:p>
            <a:r>
              <a:rPr lang="en-US" dirty="0" smtClean="0"/>
              <a:t>Teachers of Non-Tested Grades and Subjects and Non-Classroom Teachers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342-D55B-4BD4-AA88-9BEB453892C0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5" name="Picture 14" descr="boy02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886" y="4107919"/>
            <a:ext cx="727951" cy="2248431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194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38150" y="2437217"/>
            <a:ext cx="474663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11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944563" y="2437217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31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449388" y="2437217"/>
            <a:ext cx="474662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50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954213" y="2432455"/>
            <a:ext cx="474662" cy="2778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58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867758" y="2389701"/>
            <a:ext cx="473075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86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6383338" y="2408642"/>
            <a:ext cx="474662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19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6889750" y="2408642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24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7394575" y="2408642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52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899400" y="2403880"/>
            <a:ext cx="474663" cy="2778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64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8404225" y="2399117"/>
            <a:ext cx="473075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99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38150" y="2107017"/>
            <a:ext cx="474663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303</a:t>
            </a:r>
            <a:endParaRPr 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944563" y="2107017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335</a:t>
            </a:r>
            <a:endParaRPr lang="en-US" sz="12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1449388" y="2107017"/>
            <a:ext cx="474662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353</a:t>
            </a:r>
            <a:endParaRPr lang="en-US" sz="12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1954213" y="2102255"/>
            <a:ext cx="474662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376</a:t>
            </a:r>
            <a:endParaRPr lang="en-US" sz="12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5867758" y="2059501"/>
            <a:ext cx="473075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415</a:t>
            </a:r>
            <a:endParaRPr lang="en-US" sz="12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383338" y="2078442"/>
            <a:ext cx="474662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371</a:t>
            </a:r>
            <a:endParaRPr lang="en-US" sz="12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6889750" y="2078442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436</a:t>
            </a:r>
            <a:endParaRPr lang="en-US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7394575" y="2078442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445</a:t>
            </a:r>
            <a:endParaRPr lang="en-US" sz="12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7899400" y="2073680"/>
            <a:ext cx="474663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451</a:t>
            </a:r>
            <a:endParaRPr lang="en-US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8404225" y="2069324"/>
            <a:ext cx="473075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480</a:t>
            </a:r>
            <a:endParaRPr lang="en-US" sz="1200" b="1" dirty="0"/>
          </a:p>
        </p:txBody>
      </p:sp>
      <p:pic>
        <p:nvPicPr>
          <p:cNvPr id="50211" name="Picture 109" descr="boy01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879880"/>
            <a:ext cx="2492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2" name="Picture 110" descr="boy02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881467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3" name="Picture 111" descr="girl01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868767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4" name="Picture 112" descr="girl02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881467"/>
            <a:ext cx="3841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2" name="Picture 120" descr="boy01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841780"/>
            <a:ext cx="2492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3" name="Picture 121" descr="boy01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841780"/>
            <a:ext cx="2492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4" name="Picture 122" descr="girl01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458" y="843476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255067" y="2440593"/>
            <a:ext cx="2590800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2400" b="1" dirty="0"/>
              <a:t>Student Growth </a:t>
            </a:r>
            <a:r>
              <a:rPr lang="en-US" sz="2400" b="1" dirty="0" smtClean="0"/>
              <a:t>Percentiles</a:t>
            </a:r>
          </a:p>
          <a:p>
            <a:pPr algn="ctr" eaLnBrk="1" hangingPunct="1"/>
            <a:r>
              <a:rPr lang="en-US" sz="2400" b="1" dirty="0" smtClean="0"/>
              <a:t>(SGP</a:t>
            </a:r>
            <a:r>
              <a:rPr lang="en-US" sz="2400" b="1" dirty="0"/>
              <a:t>)</a:t>
            </a:r>
            <a:endParaRPr lang="en-US" sz="2400" b="1" dirty="0" smtClean="0"/>
          </a:p>
        </p:txBody>
      </p:sp>
      <p:pic>
        <p:nvPicPr>
          <p:cNvPr id="54" name="Picture 113" descr="boy01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59133"/>
            <a:ext cx="2492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15" descr="girl01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409" y="843476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14" descr="boy02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002" y="840301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0" y="1036112"/>
            <a:ext cx="22353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ELA</a:t>
            </a:r>
            <a:endParaRPr lang="en-US" sz="4400" b="1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078042" y="5915857"/>
            <a:ext cx="474663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45</a:t>
            </a:r>
            <a:endParaRPr lang="en-US" sz="1200" b="1" dirty="0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056960" y="5919096"/>
            <a:ext cx="473075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64</a:t>
            </a:r>
            <a:endParaRPr lang="en-US" sz="1200" b="1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009884" y="5892780"/>
            <a:ext cx="474663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9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517228" y="5911870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18</a:t>
            </a:r>
            <a:endParaRPr lang="en-US" sz="1200" b="1" dirty="0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038424" y="5922982"/>
            <a:ext cx="474662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27</a:t>
            </a:r>
            <a:endParaRPr lang="en-US" sz="1200" b="1" dirty="0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556367" y="5911870"/>
            <a:ext cx="474662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36</a:t>
            </a:r>
            <a:endParaRPr lang="en-US" sz="1200" b="1" dirty="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567176" y="5915858"/>
            <a:ext cx="473075" cy="2778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55</a:t>
            </a:r>
            <a:endParaRPr lang="en-US" sz="1200" b="1" dirty="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559293" y="5930099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73</a:t>
            </a:r>
            <a:endParaRPr lang="en-US" sz="1200" b="1" dirty="0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056986" y="5930099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82</a:t>
            </a:r>
            <a:endParaRPr lang="en-US" sz="1200" b="1" dirty="0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551410" y="5925228"/>
            <a:ext cx="474663" cy="2778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 smtClean="0"/>
              <a:t>91</a:t>
            </a:r>
            <a:endParaRPr lang="en-US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078042" y="5585657"/>
            <a:ext cx="474663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303</a:t>
            </a:r>
            <a:endParaRPr lang="en-US" sz="12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056960" y="5588896"/>
            <a:ext cx="473075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415</a:t>
            </a:r>
            <a:endParaRPr lang="en-US" sz="12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009884" y="5562580"/>
            <a:ext cx="474663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197</a:t>
            </a:r>
            <a:endParaRPr lang="en-US" sz="12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517228" y="5581670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270</a:t>
            </a:r>
            <a:endParaRPr lang="en-US" sz="12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038424" y="5592782"/>
            <a:ext cx="474662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284</a:t>
            </a:r>
            <a:endParaRPr lang="en-US" sz="12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560296" y="5593619"/>
            <a:ext cx="474662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298</a:t>
            </a:r>
            <a:endParaRPr lang="en-US" sz="12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567176" y="5585658"/>
            <a:ext cx="473075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315</a:t>
            </a:r>
            <a:endParaRPr lang="en-US" sz="1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559293" y="5599899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436</a:t>
            </a:r>
            <a:endParaRPr lang="en-US" sz="1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056986" y="5599899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445</a:t>
            </a:r>
            <a:endParaRPr lang="en-US" sz="1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551410" y="5595028"/>
            <a:ext cx="474663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451</a:t>
            </a:r>
            <a:endParaRPr lang="en-US" sz="1200" b="1" dirty="0"/>
          </a:p>
        </p:txBody>
      </p:sp>
      <p:pic>
        <p:nvPicPr>
          <p:cNvPr id="78" name="Picture 112" descr="girl02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480" y="4360107"/>
            <a:ext cx="3841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116" descr="boy01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822" y="4311630"/>
            <a:ext cx="2492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117" descr="boy02.pn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293" y="4378478"/>
            <a:ext cx="393700" cy="121602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18" descr="girl01.pn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11" y="4333895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19" descr="girl02.pn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390" y="4333895"/>
            <a:ext cx="3841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20" descr="boy01.pn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004" y="4385462"/>
            <a:ext cx="2492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22" descr="girl01.pn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660" y="4372871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23" descr="boy02.pn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13" y="4372808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15" descr="girl01.pn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820" y="4364933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14" descr="boy02.pn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012" y="4361649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423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25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2" grpId="0" animBg="1"/>
      <p:bldP spid="63" grpId="0" animBg="1"/>
      <p:bldP spid="64" grpId="0" animBg="1"/>
      <p:bldP spid="65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53" grpId="0" animBg="1"/>
      <p:bldP spid="49" grpId="0" animBg="1"/>
      <p:bldP spid="50" grpId="0" animBg="1"/>
      <p:bldP spid="51" grpId="0" animBg="1"/>
      <p:bldP spid="52" grpId="0" animBg="1"/>
      <p:bldP spid="58" grpId="0" animBg="1"/>
      <p:bldP spid="59" grpId="0" animBg="1"/>
      <p:bldP spid="60" grpId="0" animBg="1"/>
      <p:bldP spid="61" grpId="0" animBg="1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" y="16539"/>
            <a:ext cx="9144000" cy="113655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50" dirty="0"/>
              <a:t>Reading </a:t>
            </a:r>
            <a:r>
              <a:rPr lang="en-US" sz="4050" dirty="0" smtClean="0"/>
              <a:t> </a:t>
            </a:r>
            <a:r>
              <a:rPr lang="en-US" sz="4050" dirty="0"/>
              <a:t>School Median Student Growth Percentile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152467"/>
              </p:ext>
            </p:extLst>
          </p:nvPr>
        </p:nvGraphicFramePr>
        <p:xfrm>
          <a:off x="545306" y="1295403"/>
          <a:ext cx="8065293" cy="397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317"/>
                <a:gridCol w="2416116"/>
                <a:gridCol w="2124516"/>
                <a:gridCol w="1902344"/>
              </a:tblGrid>
              <a:tr h="70709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NAME</a:t>
                      </a:r>
                      <a:endParaRPr lang="en-US" sz="14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endParaRPr lang="en-US" sz="14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GRADE</a:t>
                      </a:r>
                      <a:endParaRPr lang="en-US" sz="14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Growth Percentile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(Reading)</a:t>
                      </a:r>
                      <a:endParaRPr lang="en-US" sz="14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Ethan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91%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 smtClean="0"/>
                        <a:t>Kai</a:t>
                      </a:r>
                      <a:endParaRPr lang="en-US" sz="1500" b="1" i="1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 smtClean="0"/>
                        <a:t>4</a:t>
                      </a:r>
                      <a:endParaRPr lang="en-US" sz="1500" i="1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 smtClean="0"/>
                        <a:t>82%</a:t>
                      </a:r>
                      <a:endParaRPr lang="en-US" sz="1500" i="1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Jana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78%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Kyle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75%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Cole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65%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Malie</a:t>
                      </a:r>
                      <a:endParaRPr lang="en-US" sz="1500" dirty="0"/>
                    </a:p>
                  </a:txBody>
                  <a:tcPr marL="68588" marR="68588" marT="34279" marB="3427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L="68588" marR="68588" marT="34279" marB="3427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64%</a:t>
                      </a:r>
                      <a:endParaRPr lang="en-US" sz="1500" dirty="0"/>
                    </a:p>
                  </a:txBody>
                  <a:tcPr marL="68588" marR="68588" marT="34279" marB="3427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Rylen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58%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Jaren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53%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Kami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48%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Gerald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34%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  <a:tr h="29651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Ikaika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Your School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32%</a:t>
                      </a:r>
                      <a:endParaRPr lang="en-US" sz="1500" dirty="0"/>
                    </a:p>
                  </a:txBody>
                  <a:tcPr marL="68588" marR="68588" marT="34279" marB="34279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720741" y="3765897"/>
            <a:ext cx="1907498" cy="44102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7001" y="5357851"/>
            <a:ext cx="883919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5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YOUR SCHOOL’S READING MSGP  </a:t>
            </a:r>
            <a:endParaRPr lang="en-US" sz="405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>
              <a:defRPr/>
            </a:pPr>
            <a:r>
              <a:rPr lang="en-US" sz="405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 64.</a:t>
            </a:r>
            <a:endParaRPr lang="en-US" sz="405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580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SCHOOL WIDE MSGPS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29735"/>
              </p:ext>
            </p:extLst>
          </p:nvPr>
        </p:nvGraphicFramePr>
        <p:xfrm>
          <a:off x="545306" y="1629641"/>
          <a:ext cx="5649177" cy="3795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317"/>
                <a:gridCol w="2124516"/>
                <a:gridCol w="1902344"/>
              </a:tblGrid>
              <a:tr h="8275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NAME</a:t>
                      </a:r>
                      <a:endParaRPr lang="en-US" sz="1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Quarters in Class</a:t>
                      </a:r>
                      <a:endParaRPr lang="en-US" sz="1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Growth Percentile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(Reading)</a:t>
                      </a:r>
                      <a:endParaRPr lang="en-US" sz="1400" dirty="0"/>
                    </a:p>
                  </a:txBody>
                  <a:tcPr marL="68588" marR="68588" marT="34279" marB="34279" anchor="ctr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Ethan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Jaimie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85%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Jana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78%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</a:tr>
              <a:tr h="7418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Kyle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32%</a:t>
                      </a:r>
                      <a:endParaRPr lang="en-US" sz="2400" dirty="0"/>
                    </a:p>
                  </a:txBody>
                  <a:tcPr marL="68588" marR="68588" marT="34279" marB="34279" anchor="ctr"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650182" y="2556865"/>
            <a:ext cx="1015072" cy="1200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MSGP of </a:t>
            </a:r>
          </a:p>
          <a:p>
            <a:pPr algn="ctr"/>
            <a:r>
              <a:rPr lang="en-US" sz="2400" dirty="0" smtClean="0"/>
              <a:t>87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01778" y="4345003"/>
            <a:ext cx="5129663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778" y="5082307"/>
            <a:ext cx="5129663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>
            <a:off x="6194483" y="2707270"/>
            <a:ext cx="322027" cy="935847"/>
          </a:xfrm>
          <a:prstGeom prst="rightBrac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41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SGP Data Loaded </a:t>
            </a:r>
            <a:r>
              <a:rPr lang="en-US" dirty="0"/>
              <a:t>I</a:t>
            </a:r>
            <a:r>
              <a:rPr lang="en-US" dirty="0" smtClean="0"/>
              <a:t>nto PDE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29" y="990600"/>
            <a:ext cx="9007475" cy="5257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Tested Grades and Subjects</a:t>
            </a:r>
          </a:p>
          <a:p>
            <a:pPr lvl="1">
              <a:defRPr/>
            </a:pPr>
            <a:r>
              <a:rPr lang="en-US" dirty="0" smtClean="0"/>
              <a:t>Median growth percentile (MGP) for approximately 2500 teachers </a:t>
            </a:r>
          </a:p>
          <a:p>
            <a:pPr lvl="1">
              <a:defRPr/>
            </a:pPr>
            <a:r>
              <a:rPr lang="en-US" dirty="0" smtClean="0"/>
              <a:t>Percentile rank assigned to each teacher</a:t>
            </a:r>
          </a:p>
          <a:p>
            <a:pPr lvl="1">
              <a:defRPr/>
            </a:pPr>
            <a:r>
              <a:rPr lang="en-US" dirty="0" smtClean="0"/>
              <a:t>Rating (1-4)</a:t>
            </a:r>
          </a:p>
          <a:p>
            <a:pPr>
              <a:defRPr/>
            </a:pPr>
            <a:r>
              <a:rPr lang="en-US" dirty="0" smtClean="0"/>
              <a:t>Non Tested Grades and Subjects (school level)</a:t>
            </a:r>
          </a:p>
          <a:p>
            <a:pPr lvl="1">
              <a:defRPr/>
            </a:pPr>
            <a:r>
              <a:rPr lang="en-US" dirty="0" smtClean="0"/>
              <a:t>School English Language Arts MGP taken from Strive Hi</a:t>
            </a:r>
          </a:p>
          <a:p>
            <a:pPr lvl="1">
              <a:defRPr/>
            </a:pPr>
            <a:r>
              <a:rPr lang="en-US" dirty="0" smtClean="0"/>
              <a:t>Percentile rank assigned to each teacher</a:t>
            </a:r>
          </a:p>
          <a:p>
            <a:pPr lvl="1">
              <a:defRPr/>
            </a:pPr>
            <a:r>
              <a:rPr lang="en-US" dirty="0" smtClean="0"/>
              <a:t>Rating (1-4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5789794" y="5507950"/>
            <a:ext cx="2897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March 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31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170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236211"/>
              </p:ext>
            </p:extLst>
          </p:nvPr>
        </p:nvGraphicFramePr>
        <p:xfrm>
          <a:off x="122466" y="1693644"/>
          <a:ext cx="8871066" cy="888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7022"/>
                <a:gridCol w="2957022"/>
                <a:gridCol w="2957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School MSGP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Percentile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EES Rating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 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62074"/>
            <a:ext cx="457200" cy="228600"/>
          </a:xfrm>
        </p:spPr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248" y="1001946"/>
            <a:ext cx="8070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Teachers of Non-Tested Grades and Subjects</a:t>
            </a:r>
            <a:endParaRPr lang="en-US" sz="2800" dirty="0"/>
          </a:p>
        </p:txBody>
      </p:sp>
      <p:sp>
        <p:nvSpPr>
          <p:cNvPr id="27" name="Date Placeholder 3"/>
          <p:cNvSpPr txBox="1">
            <a:spLocks/>
          </p:cNvSpPr>
          <p:nvPr/>
        </p:nvSpPr>
        <p:spPr>
          <a:xfrm>
            <a:off x="8276881" y="7927676"/>
            <a:ext cx="990600" cy="217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3FB024-B1D1-4FB5-982B-2FFA5B724978}" type="datetime1">
              <a:rPr lang="en-US" smtClean="0"/>
              <a:pPr/>
              <a:t>4/10/14</a:t>
            </a:fld>
            <a:endParaRPr lang="en-US"/>
          </a:p>
        </p:txBody>
      </p:sp>
      <p:sp>
        <p:nvSpPr>
          <p:cNvPr id="28" name="Slide Number Placeholder 4"/>
          <p:cNvSpPr txBox="1">
            <a:spLocks/>
          </p:cNvSpPr>
          <p:nvPr/>
        </p:nvSpPr>
        <p:spPr>
          <a:xfrm>
            <a:off x="123480" y="8107309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11EA91-1C68-4F95-B4D3-87B8BC8523B9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43566"/>
              </p:ext>
            </p:extLst>
          </p:nvPr>
        </p:nvGraphicFramePr>
        <p:xfrm>
          <a:off x="1001059" y="2797864"/>
          <a:ext cx="6544235" cy="3377951"/>
        </p:xfrm>
        <a:graphic>
          <a:graphicData uri="http://schemas.openxmlformats.org/drawingml/2006/table">
            <a:tbl>
              <a:tblPr firstRow="1" firstCol="1" bandRow="1"/>
              <a:tblGrid>
                <a:gridCol w="2340741"/>
                <a:gridCol w="2192367"/>
                <a:gridCol w="2011127"/>
              </a:tblGrid>
              <a:tr h="676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 Growth Percentile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Percentile Rank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9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9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9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9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SCHOOL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9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1001059" y="5060595"/>
            <a:ext cx="6544236" cy="620057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65875" y="3545763"/>
            <a:ext cx="93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55%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251185" y="4045979"/>
            <a:ext cx="93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60%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253204" y="4549331"/>
            <a:ext cx="93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60%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238514" y="5086107"/>
            <a:ext cx="93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79%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6240533" y="5622883"/>
            <a:ext cx="93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84%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784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" grpId="0"/>
      <p:bldP spid="43" grpId="0"/>
      <p:bldP spid="44" grpId="0"/>
      <p:bldP spid="45" grpId="0"/>
      <p:bldP spid="45" grpId="1"/>
      <p:bldP spid="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 Rank and Rating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342-D55B-4BD4-AA88-9BEB453892C0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09444"/>
              </p:ext>
            </p:extLst>
          </p:nvPr>
        </p:nvGraphicFramePr>
        <p:xfrm>
          <a:off x="136434" y="1561881"/>
          <a:ext cx="8871066" cy="9782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7022"/>
                <a:gridCol w="2957022"/>
                <a:gridCol w="2957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School MSGP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Percentile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EES Rating</a:t>
                      </a:r>
                      <a:endParaRPr lang="en-US" dirty="0"/>
                    </a:p>
                  </a:txBody>
                  <a:tcPr/>
                </a:tc>
              </a:tr>
              <a:tr h="6074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4324809" y="1878524"/>
            <a:ext cx="482321" cy="652731"/>
          </a:xfrm>
          <a:prstGeom prst="ellipse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98526"/>
              </p:ext>
            </p:extLst>
          </p:nvPr>
        </p:nvGraphicFramePr>
        <p:xfrm>
          <a:off x="1524000" y="2822857"/>
          <a:ext cx="60960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EES 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Corresponding Percentile Range</a:t>
                      </a:r>
                      <a:endParaRPr lang="en-US" dirty="0"/>
                    </a:p>
                  </a:txBody>
                  <a:tcPr/>
                </a:tc>
              </a:tr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81-99</a:t>
                      </a:r>
                      <a:endParaRPr lang="en-US" sz="3200" dirty="0"/>
                    </a:p>
                  </a:txBody>
                  <a:tcPr/>
                </a:tc>
              </a:tr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16-80</a:t>
                      </a:r>
                      <a:endParaRPr lang="en-US" sz="3200" dirty="0"/>
                    </a:p>
                  </a:txBody>
                  <a:tcPr/>
                </a:tc>
              </a:tr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6-15</a:t>
                      </a:r>
                      <a:endParaRPr lang="en-US" sz="3200" dirty="0"/>
                    </a:p>
                  </a:txBody>
                  <a:tcPr/>
                </a:tc>
              </a:tr>
              <a:tr h="68072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1-5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511430" y="4198016"/>
            <a:ext cx="3108570" cy="71676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248" y="951810"/>
            <a:ext cx="8070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Teachers of Non-Tested Grades and Subjects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168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Hawaii Growth Model of 3 </a:t>
            </a:r>
            <a:endParaRPr lang="en-US" dirty="0"/>
          </a:p>
        </p:txBody>
      </p:sp>
      <p:pic>
        <p:nvPicPr>
          <p:cNvPr id="7" name="Content Placeholder 6" descr="Screen Shot 2014-03-22 at 10.21.20 PM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" r="146"/>
          <a:stretch>
            <a:fillRect/>
          </a:stretch>
        </p:blipFill>
        <p:spPr>
          <a:xfrm>
            <a:off x="916610" y="838201"/>
            <a:ext cx="7774993" cy="400814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prstGeom prst="rect">
            <a:avLst/>
          </a:prstGeom>
        </p:spPr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262" y="5997994"/>
            <a:ext cx="7697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>
                <a:hlinkClick r:id="rId5"/>
              </a:rPr>
              <a:t>http://eesteacher.weebly.com/ees-</a:t>
            </a:r>
            <a:r>
              <a:rPr lang="en-US" dirty="0" smtClean="0">
                <a:hlinkClick r:id="rId5"/>
              </a:rPr>
              <a:t>manual.html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9619982">
            <a:off x="1484372" y="4265836"/>
            <a:ext cx="1064011" cy="62625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9619982">
            <a:off x="5286745" y="4404808"/>
            <a:ext cx="1064011" cy="62625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creen Shot 2014-03-24 at 9.51.38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89" y="5119366"/>
            <a:ext cx="7010400" cy="939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822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336925"/>
          </a:xfrm>
        </p:spPr>
        <p:txBody>
          <a:bodyPr/>
          <a:lstStyle/>
          <a:p>
            <a:r>
              <a:rPr lang="en-US" dirty="0" smtClean="0"/>
              <a:t>How does the Hawaii Growth Model work?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53401" y="6750649"/>
            <a:ext cx="990600" cy="217626"/>
          </a:xfrm>
        </p:spPr>
        <p:txBody>
          <a:bodyPr/>
          <a:lstStyle/>
          <a:p>
            <a:fld id="{58C2E342-D55B-4BD4-AA88-9BEB453892C0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930282"/>
            <a:ext cx="457200" cy="228600"/>
          </a:xfrm>
        </p:spPr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1152922" y="1600188"/>
            <a:ext cx="7478622" cy="4121428"/>
          </a:xfrm>
          <a:prstGeom prst="rightArrow">
            <a:avLst>
              <a:gd name="adj1" fmla="val 53395"/>
              <a:gd name="adj2" fmla="val 4955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67852" y="2755703"/>
            <a:ext cx="1981051" cy="1810385"/>
            <a:chOff x="0" y="1353661"/>
            <a:chExt cx="1981051" cy="1810385"/>
          </a:xfrm>
        </p:grpSpPr>
        <p:sp>
          <p:nvSpPr>
            <p:cNvPr id="35" name="Rounded Rectangle 34"/>
            <p:cNvSpPr/>
            <p:nvPr/>
          </p:nvSpPr>
          <p:spPr>
            <a:xfrm>
              <a:off x="0" y="1353661"/>
              <a:ext cx="1981051" cy="181038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88376" y="1442037"/>
              <a:ext cx="1804299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/>
                <a:t>SGPs</a:t>
              </a:r>
              <a:endParaRPr lang="en-US" sz="26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549157" y="2732461"/>
            <a:ext cx="1981051" cy="1810385"/>
            <a:chOff x="2084222" y="1357788"/>
            <a:chExt cx="1981051" cy="1810385"/>
          </a:xfrm>
        </p:grpSpPr>
        <p:sp>
          <p:nvSpPr>
            <p:cNvPr id="38" name="Rounded Rectangle 37"/>
            <p:cNvSpPr/>
            <p:nvPr/>
          </p:nvSpPr>
          <p:spPr>
            <a:xfrm>
              <a:off x="2084222" y="1357788"/>
              <a:ext cx="1981051" cy="181038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4"/>
            <p:cNvSpPr/>
            <p:nvPr/>
          </p:nvSpPr>
          <p:spPr>
            <a:xfrm>
              <a:off x="2172598" y="1446164"/>
              <a:ext cx="1804299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/>
                <a:t>MSGPs</a:t>
              </a:r>
              <a:endParaRPr lang="en-US" sz="26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55545" y="2732461"/>
            <a:ext cx="1981051" cy="1810385"/>
            <a:chOff x="4164326" y="1357788"/>
            <a:chExt cx="1981051" cy="1810385"/>
          </a:xfrm>
        </p:grpSpPr>
        <p:sp>
          <p:nvSpPr>
            <p:cNvPr id="41" name="Rounded Rectangle 40"/>
            <p:cNvSpPr/>
            <p:nvPr/>
          </p:nvSpPr>
          <p:spPr>
            <a:xfrm>
              <a:off x="4164326" y="1357788"/>
              <a:ext cx="1981051" cy="181038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4252702" y="1446164"/>
              <a:ext cx="1804299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/>
                <a:t>Percentile Ranks	</a:t>
              </a:r>
              <a:endParaRPr lang="en-US" sz="2600" kern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738869" y="2699037"/>
            <a:ext cx="1981051" cy="1810385"/>
            <a:chOff x="6244430" y="1357788"/>
            <a:chExt cx="1981051" cy="1810385"/>
          </a:xfrm>
        </p:grpSpPr>
        <p:sp>
          <p:nvSpPr>
            <p:cNvPr id="44" name="Rounded Rectangle 43"/>
            <p:cNvSpPr/>
            <p:nvPr/>
          </p:nvSpPr>
          <p:spPr>
            <a:xfrm>
              <a:off x="6244430" y="1357788"/>
              <a:ext cx="1981051" cy="181038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4"/>
            <p:cNvSpPr/>
            <p:nvPr/>
          </p:nvSpPr>
          <p:spPr>
            <a:xfrm>
              <a:off x="6332806" y="1446164"/>
              <a:ext cx="1804299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/>
                <a:t>Hawaii Growth Model Rating</a:t>
              </a:r>
              <a:endParaRPr lang="en-US" sz="2600" kern="12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4712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 Growth Model 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3787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/20/2014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258665"/>
            <a:ext cx="82296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008000"/>
                </a:solidFill>
              </a:rPr>
              <a:t>The Hawaii </a:t>
            </a:r>
            <a:r>
              <a:rPr lang="en-US" sz="3200" dirty="0">
                <a:solidFill>
                  <a:srgbClr val="008000"/>
                </a:solidFill>
              </a:rPr>
              <a:t>Growth Model EES rating corresponds </a:t>
            </a:r>
            <a:r>
              <a:rPr lang="en-US" sz="3200" dirty="0" smtClean="0">
                <a:solidFill>
                  <a:srgbClr val="008000"/>
                </a:solidFill>
              </a:rPr>
              <a:t>to the provided Percentile Rank.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840" y="1171032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An MSGP </a:t>
            </a:r>
            <a:r>
              <a:rPr lang="en-US" sz="3200" dirty="0">
                <a:solidFill>
                  <a:srgbClr val="FF0000"/>
                </a:solidFill>
              </a:rPr>
              <a:t>is the middle SGP </a:t>
            </a:r>
            <a:r>
              <a:rPr lang="en-US" sz="3200" dirty="0" smtClean="0">
                <a:solidFill>
                  <a:srgbClr val="FF0000"/>
                </a:solidFill>
              </a:rPr>
              <a:t>score.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820267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6600"/>
                </a:solidFill>
              </a:rPr>
              <a:t>A Percentile </a:t>
            </a:r>
            <a:r>
              <a:rPr lang="en-US" sz="3200" dirty="0">
                <a:solidFill>
                  <a:srgbClr val="FF6600"/>
                </a:solidFill>
              </a:rPr>
              <a:t>Rank is the rank that is determined </a:t>
            </a:r>
            <a:r>
              <a:rPr lang="en-US" sz="3200" dirty="0" smtClean="0">
                <a:solidFill>
                  <a:srgbClr val="FF6600"/>
                </a:solidFill>
              </a:rPr>
              <a:t>through MSGP data.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712070"/>
            <a:ext cx="8247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90"/>
                </a:solidFill>
              </a:rPr>
              <a:t>This rating is a weighted measure of </a:t>
            </a:r>
            <a:r>
              <a:rPr lang="en-US" sz="3200" dirty="0" smtClean="0">
                <a:solidFill>
                  <a:srgbClr val="000090"/>
                </a:solidFill>
              </a:rPr>
              <a:t>an overall </a:t>
            </a:r>
            <a:r>
              <a:rPr lang="en-US" sz="3200" dirty="0">
                <a:solidFill>
                  <a:srgbClr val="000090"/>
                </a:solidFill>
              </a:rPr>
              <a:t>teacher evaluation</a:t>
            </a:r>
            <a:r>
              <a:rPr lang="en-US" sz="3200" dirty="0" smtClean="0">
                <a:solidFill>
                  <a:srgbClr val="000090"/>
                </a:solidFill>
              </a:rPr>
              <a:t>.</a:t>
            </a:r>
            <a:endParaRPr lang="en-US" sz="3200" dirty="0">
              <a:solidFill>
                <a:srgbClr val="00009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82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7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www.pde3.k12.hi.us</a:t>
            </a:r>
            <a:endParaRPr lang="en-US" dirty="0"/>
          </a:p>
        </p:txBody>
      </p:sp>
      <p:pic>
        <p:nvPicPr>
          <p:cNvPr id="6" name="Content Placeholder 5" descr="Screen Shot 2014-04-09 at 11.31.39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" r="23216" b="7831"/>
          <a:stretch/>
        </p:blipFill>
        <p:spPr>
          <a:xfrm>
            <a:off x="68580" y="1339572"/>
            <a:ext cx="9075420" cy="32895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Left Arrow 6"/>
          <p:cNvSpPr/>
          <p:nvPr/>
        </p:nvSpPr>
        <p:spPr>
          <a:xfrm rot="19610337">
            <a:off x="4812191" y="2757406"/>
            <a:ext cx="985831" cy="401077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rot="19610337">
            <a:off x="1990389" y="3347307"/>
            <a:ext cx="985831" cy="401077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SCROLL TO BOTTOM OF 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Content Placeholder 9" descr="Screen Shot 2014-04-09 at 11.32.09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9" t="6151" b="-485"/>
          <a:stretch/>
        </p:blipFill>
        <p:spPr>
          <a:xfrm>
            <a:off x="191478" y="1570885"/>
            <a:ext cx="8952522" cy="1591231"/>
          </a:xfrm>
        </p:spPr>
      </p:pic>
      <p:sp>
        <p:nvSpPr>
          <p:cNvPr id="11" name="Rectangle 10"/>
          <p:cNvSpPr/>
          <p:nvPr/>
        </p:nvSpPr>
        <p:spPr>
          <a:xfrm>
            <a:off x="4394467" y="2406462"/>
            <a:ext cx="3758934" cy="167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7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EES Rating Simulator</a:t>
            </a:r>
            <a:endParaRPr lang="en-US" dirty="0"/>
          </a:p>
        </p:txBody>
      </p:sp>
      <p:pic>
        <p:nvPicPr>
          <p:cNvPr id="7" name="Content Placeholder 6" descr="Screen Shot 2014-03-27 at 8.51.51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5" b="20435"/>
          <a:stretch/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4456" y="6045864"/>
            <a:ext cx="6069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http://eesteacher.weebly.com/uploads/1/4/0/3/14039000/eesnonclassroomsimulation_2013-08-02.</a:t>
            </a:r>
            <a:r>
              <a:rPr lang="en-US" sz="1400" dirty="0" smtClean="0">
                <a:hlinkClick r:id="rId4"/>
              </a:rPr>
              <a:t>pdf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366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All Information Provided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r">
              <a:buNone/>
            </a:pPr>
            <a:endParaRPr lang="en-US" sz="1500" dirty="0">
              <a:hlinkClick r:id="rId3"/>
            </a:endParaRPr>
          </a:p>
          <a:p>
            <a:pPr marL="0" indent="0" algn="ctr">
              <a:buNone/>
            </a:pPr>
            <a:r>
              <a:rPr lang="en-US" sz="1500" dirty="0" smtClean="0">
                <a:hlinkClick r:id="rId3"/>
              </a:rPr>
              <a:t>                                                      </a:t>
            </a:r>
            <a:r>
              <a:rPr lang="en-US" sz="3900" dirty="0" smtClean="0">
                <a:hlinkClick r:id="rId3"/>
              </a:rPr>
              <a:t>www.eesteacher.weebly.com</a:t>
            </a:r>
            <a:endParaRPr lang="en-US" sz="39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Items from this presentation can be found on </a:t>
            </a:r>
            <a:endParaRPr lang="en-US" sz="3600" dirty="0">
              <a:hlinkClick r:id="rId4"/>
            </a:endParaRPr>
          </a:p>
          <a:p>
            <a:pPr marL="0" indent="0" algn="ctr">
              <a:buNone/>
            </a:pPr>
            <a:r>
              <a:rPr lang="en-US" sz="3600" dirty="0">
                <a:hlinkClick r:id="rId4"/>
              </a:rPr>
              <a:t>http://castlekahukucast.weebly.com/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i="1" dirty="0"/>
              <a:t>Under the CAST Professional Development Tab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2" name="Picture 1" descr="EES Manu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23749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on SGP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" y="838200"/>
            <a:ext cx="9006840" cy="583692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Please read </a:t>
            </a:r>
            <a:r>
              <a:rPr lang="en-US" dirty="0"/>
              <a:t>The Hawaii Growth Model:</a:t>
            </a:r>
            <a:br>
              <a:rPr lang="en-US" dirty="0"/>
            </a:br>
            <a:r>
              <a:rPr lang="en-US" dirty="0"/>
              <a:t>A Technical Overview of the Student </a:t>
            </a:r>
            <a:r>
              <a:rPr lang="en-US" dirty="0" smtClean="0"/>
              <a:t>Growth 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http://eesteacher.weebly.com/uploads/1/4/0/3/14039000/sgp_hawaii_growth_model_technical_overview_2012-02-28.</a:t>
            </a:r>
            <a:r>
              <a:rPr lang="en-US" dirty="0" smtClean="0">
                <a:hlinkClick r:id="rId3"/>
              </a:rPr>
              <a:t>pdf</a:t>
            </a:r>
            <a:r>
              <a:rPr lang="en-US" dirty="0" smtClean="0"/>
              <a:t>   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dirty="0" smtClean="0"/>
              <a:t>Or visit Dave Moyer’s </a:t>
            </a:r>
            <a:r>
              <a:rPr lang="en-US" dirty="0" err="1" smtClean="0"/>
              <a:t>Prezi</a:t>
            </a:r>
            <a:r>
              <a:rPr lang="en-US" dirty="0" smtClean="0"/>
              <a:t> on Measuring and Calculating Student Growth </a:t>
            </a:r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http://prezi.com/j5uuwx4oh7qe/?utm_campaign=share&amp;utm_medium=copy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dirty="0" smtClean="0"/>
              <a:t>Please </a:t>
            </a:r>
            <a:r>
              <a:rPr lang="en-US" dirty="0"/>
              <a:t>see the following </a:t>
            </a:r>
            <a:r>
              <a:rPr lang="en-US" dirty="0" err="1"/>
              <a:t>prezi</a:t>
            </a:r>
            <a:r>
              <a:rPr lang="en-US" dirty="0"/>
              <a:t> presentation narrated by Deputy Superintendent Ron </a:t>
            </a:r>
            <a:r>
              <a:rPr lang="en-US" dirty="0" err="1"/>
              <a:t>Nozoe</a:t>
            </a:r>
            <a:r>
              <a:rPr lang="en-US" dirty="0"/>
              <a:t>:  </a:t>
            </a:r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http://prezi.com/oabd6mbpv-o3/first-semester-2014-educator-effectiveness-data/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For more answers on more Frequently Asked Questions </a:t>
            </a:r>
          </a:p>
          <a:p>
            <a:pPr marL="0" indent="0" algn="ctr">
              <a:buNone/>
            </a:pPr>
            <a:r>
              <a:rPr lang="en-US" dirty="0">
                <a:hlinkClick r:id="rId6"/>
              </a:rPr>
              <a:t>http://eesteacher.weebly.com/uploads/1/4/0/3/14039000/sgp_faq_2013-06-04.pdf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11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Hawaii Growth Model? </a:t>
            </a:r>
            <a:endParaRPr lang="en-US" dirty="0"/>
          </a:p>
        </p:txBody>
      </p:sp>
      <p:pic>
        <p:nvPicPr>
          <p:cNvPr id="8" name="Content Placeholder 7" descr="Screen Shot 2014-03-24 at 9.51.21 AM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65" b="-19365"/>
          <a:stretch>
            <a:fillRect/>
          </a:stretch>
        </p:blipFill>
        <p:spPr>
          <a:xfrm>
            <a:off x="457200" y="956679"/>
            <a:ext cx="822960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prstGeom prst="rect">
            <a:avLst/>
          </a:prstGeom>
        </p:spPr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262" y="5997994"/>
            <a:ext cx="7697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>
                <a:hlinkClick r:id="rId5"/>
              </a:rPr>
              <a:t>http://eesteacher.weebly.com/ees-</a:t>
            </a:r>
            <a:r>
              <a:rPr lang="en-US" dirty="0" smtClean="0">
                <a:hlinkClick r:id="rId5"/>
              </a:rPr>
              <a:t>manual.html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9167511">
            <a:off x="102594" y="4245355"/>
            <a:ext cx="1064011" cy="62625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creen Shot 2014-03-24 at 9.51.38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89" y="5119366"/>
            <a:ext cx="7010400" cy="9398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242422" y="848957"/>
            <a:ext cx="6142956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/>
              <a:t>Summative EES Ratings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>
          <a:xfrm rot="19235793">
            <a:off x="3302398" y="4513466"/>
            <a:ext cx="1064011" cy="62625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9201946">
            <a:off x="5980687" y="4513467"/>
            <a:ext cx="1064011" cy="62625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55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0" grpId="1" animBg="1"/>
      <p:bldP spid="27" grpId="0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7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89296"/>
              </p:ext>
            </p:extLst>
          </p:nvPr>
        </p:nvGraphicFramePr>
        <p:xfrm>
          <a:off x="112164" y="1788921"/>
          <a:ext cx="8871066" cy="888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7022"/>
                <a:gridCol w="2957022"/>
                <a:gridCol w="2957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MSGP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Percentile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EES Rating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353636"/>
          </a:xfrm>
        </p:spPr>
        <p:txBody>
          <a:bodyPr/>
          <a:lstStyle/>
          <a:p>
            <a:r>
              <a:rPr lang="en-US" dirty="0" smtClean="0"/>
              <a:t>Hawaii Growth Model for </a:t>
            </a:r>
            <a:br>
              <a:rPr lang="en-US" dirty="0" smtClean="0"/>
            </a:br>
            <a:r>
              <a:rPr lang="en-US" dirty="0" smtClean="0"/>
              <a:t>Teacher of Tested Grades and Subjects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53401" y="6750649"/>
            <a:ext cx="990600" cy="217626"/>
          </a:xfrm>
        </p:spPr>
        <p:txBody>
          <a:bodyPr/>
          <a:lstStyle/>
          <a:p>
            <a:fld id="{58C2E342-D55B-4BD4-AA88-9BEB453892C0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4/10/14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930282"/>
            <a:ext cx="457200" cy="228600"/>
          </a:xfrm>
        </p:spPr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965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61963" y="3754437"/>
            <a:ext cx="2662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 dirty="0" smtClean="0">
                <a:latin typeface="Calibri" pitchFamily="34" charset="0"/>
              </a:rPr>
              <a:t>Scored 150 in 3</a:t>
            </a:r>
            <a:r>
              <a:rPr lang="en-US" b="1" baseline="30000" dirty="0" smtClean="0">
                <a:latin typeface="Calibri" pitchFamily="34" charset="0"/>
              </a:rPr>
              <a:t>rd</a:t>
            </a:r>
            <a:r>
              <a:rPr lang="en-US" b="1" dirty="0" smtClean="0">
                <a:latin typeface="Calibri" pitchFamily="34" charset="0"/>
              </a:rPr>
              <a:t> grade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00063" y="533400"/>
            <a:ext cx="3309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 dirty="0" smtClean="0">
                <a:latin typeface="Calibri" pitchFamily="34" charset="0"/>
              </a:rPr>
              <a:t>Scored 307 in 3</a:t>
            </a:r>
            <a:r>
              <a:rPr lang="en-US" b="1" baseline="30000" dirty="0" smtClean="0">
                <a:latin typeface="Calibri" pitchFamily="34" charset="0"/>
              </a:rPr>
              <a:t>rd</a:t>
            </a:r>
            <a:r>
              <a:rPr lang="en-US" b="1" dirty="0" smtClean="0">
                <a:latin typeface="Calibri" pitchFamily="34" charset="0"/>
              </a:rPr>
              <a:t> grade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459538" y="568325"/>
            <a:ext cx="2671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 dirty="0" smtClean="0">
                <a:latin typeface="Calibri" pitchFamily="34" charset="0"/>
              </a:rPr>
              <a:t>Scored 449 in 3</a:t>
            </a:r>
            <a:r>
              <a:rPr lang="en-US" b="1" baseline="30000" dirty="0" smtClean="0">
                <a:latin typeface="Calibri" pitchFamily="34" charset="0"/>
              </a:rPr>
              <a:t>rd</a:t>
            </a:r>
            <a:r>
              <a:rPr lang="en-US" b="1" dirty="0" smtClean="0">
                <a:latin typeface="Calibri" pitchFamily="34" charset="0"/>
              </a:rPr>
              <a:t> grade</a:t>
            </a:r>
            <a:endParaRPr lang="en-US" b="1" dirty="0">
              <a:latin typeface="Calibri" pitchFamily="34" charset="0"/>
            </a:endParaRPr>
          </a:p>
        </p:txBody>
      </p:sp>
      <p:pic>
        <p:nvPicPr>
          <p:cNvPr id="33" name="Picture 32" descr="boy01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030287"/>
            <a:ext cx="2492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boy02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033462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girl01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1020762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girl02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033462"/>
            <a:ext cx="3841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boy01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1033462"/>
            <a:ext cx="2492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boy02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1036637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 descr="girl01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23937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boy01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929" y="4383087"/>
            <a:ext cx="2492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8" descr="boy02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4352925"/>
            <a:ext cx="393700" cy="12160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9" descr="girl01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4340225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 descr="girl02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4352925"/>
            <a:ext cx="3841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 descr="boy01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1020762"/>
            <a:ext cx="24923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6" descr="boy01.pn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020762"/>
            <a:ext cx="2492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67" descr="girl01.pn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1033462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68" descr="boy02.pn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4384675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438150" y="2259012"/>
            <a:ext cx="474663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335</a:t>
            </a:r>
            <a:endParaRPr lang="en-US" sz="12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944563" y="2257425"/>
            <a:ext cx="473075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353</a:t>
            </a:r>
            <a:endParaRPr lang="en-US" sz="12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449388" y="2257425"/>
            <a:ext cx="474662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376</a:t>
            </a:r>
            <a:endParaRPr lang="en-US" sz="12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954213" y="2254250"/>
            <a:ext cx="474662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303</a:t>
            </a:r>
            <a:endParaRPr lang="en-US" sz="12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2459038" y="2249487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415</a:t>
            </a:r>
            <a:endParaRPr lang="en-US" sz="1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90550" y="5600700"/>
            <a:ext cx="474663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270</a:t>
            </a:r>
            <a:endParaRPr lang="en-US" sz="1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1096963" y="5600700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298</a:t>
            </a:r>
            <a:endParaRPr lang="en-US" sz="1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1601788" y="5599112"/>
            <a:ext cx="474662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284</a:t>
            </a:r>
            <a:endParaRPr lang="en-US" sz="12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106613" y="5595937"/>
            <a:ext cx="474662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197</a:t>
            </a:r>
            <a:endParaRPr lang="en-US" sz="1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611438" y="5591175"/>
            <a:ext cx="473075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315</a:t>
            </a:r>
            <a:endParaRPr lang="en-US" sz="12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383338" y="2259012"/>
            <a:ext cx="474662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445</a:t>
            </a:r>
            <a:endParaRPr lang="en-US" sz="12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889750" y="2257425"/>
            <a:ext cx="473075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436</a:t>
            </a:r>
            <a:endParaRPr lang="en-US" sz="12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7394575" y="2257425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451</a:t>
            </a:r>
            <a:endParaRPr lang="en-US" sz="12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899400" y="2254250"/>
            <a:ext cx="474663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371</a:t>
            </a:r>
            <a:endParaRPr lang="en-US" sz="12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04225" y="2249487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480</a:t>
            </a:r>
            <a:endParaRPr lang="en-US" sz="1200" b="1" dirty="0"/>
          </a:p>
        </p:txBody>
      </p:sp>
      <p:pic>
        <p:nvPicPr>
          <p:cNvPr id="45" name="Picture 44" descr="boy01.pn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4278312"/>
            <a:ext cx="2476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boy02.pn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4038600"/>
            <a:ext cx="392112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girl01.pn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3" y="3290887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girl02.pn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3" y="4213225"/>
            <a:ext cx="3841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boy01.pn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00" y="2074862"/>
            <a:ext cx="24923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6" descr="boy02.pn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3" y="2822575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 descr="girl01.pn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4303712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 descr="boy01.pn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3292475"/>
            <a:ext cx="24765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boy02.pn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2074862"/>
            <a:ext cx="3937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4" descr="girl01.pn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2452687"/>
            <a:ext cx="35083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girl02.pn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2074862"/>
            <a:ext cx="384175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85" descr="boy01.png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2074862"/>
            <a:ext cx="2492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86" descr="boy01.png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4303712"/>
            <a:ext cx="2492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87" descr="girl01.png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3656012"/>
            <a:ext cx="35083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 descr="boy02.png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3060700"/>
            <a:ext cx="393700" cy="12160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3228181" y="1468437"/>
            <a:ext cx="26876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Grade Students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3429000" y="2819400"/>
            <a:ext cx="25908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 Scores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419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46 L -0.22153 0.26621 " pathEditMode="relative" ptsTypes="AA">
                                      <p:cBhvr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-0.55833 -0.49653 " pathEditMode="relative" ptsTypes="AA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77778E-6 L 0.34305 -0.53865 " pathEditMode="relative" ptsTypes="AA">
                                      <p:cBhvr>
                                        <p:cTn id="3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0.52725 0.41019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0" y="20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23611 -0.53865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269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-0.28975 -0.53657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-26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23993 0.41019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20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13003 -0.44583 " pathEditMode="relative" ptsTypes="AA">
                                      <p:cBhvr>
                                        <p:cTn id="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93 L 0.36754 -0.3243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-163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31475 0.23287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11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-0.32535 -0.52708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00" y="-2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27726 -0.21527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-10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-0.45712 -0.39259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00" y="-19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31771 -0.21527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10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21805 0.35509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0" y="17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90" grpId="0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49"/>
          <p:cNvSpPr txBox="1">
            <a:spLocks noChangeArrowheads="1"/>
          </p:cNvSpPr>
          <p:nvPr/>
        </p:nvSpPr>
        <p:spPr bwMode="auto">
          <a:xfrm>
            <a:off x="461963" y="3733800"/>
            <a:ext cx="2662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 dirty="0" smtClean="0">
                <a:latin typeface="Calibri" pitchFamily="34" charset="0"/>
              </a:rPr>
              <a:t>Scored 150 in 3</a:t>
            </a:r>
            <a:r>
              <a:rPr lang="en-US" b="1" baseline="30000" dirty="0" smtClean="0">
                <a:latin typeface="Calibri" pitchFamily="34" charset="0"/>
              </a:rPr>
              <a:t>rd</a:t>
            </a:r>
            <a:r>
              <a:rPr lang="en-US" b="1" dirty="0" smtClean="0">
                <a:latin typeface="Calibri" pitchFamily="34" charset="0"/>
              </a:rPr>
              <a:t> grade 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0179" name="TextBox 50"/>
          <p:cNvSpPr txBox="1">
            <a:spLocks noChangeArrowheads="1"/>
          </p:cNvSpPr>
          <p:nvPr/>
        </p:nvSpPr>
        <p:spPr bwMode="auto">
          <a:xfrm>
            <a:off x="500063" y="533400"/>
            <a:ext cx="3157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 dirty="0" smtClean="0">
                <a:latin typeface="Calibri" pitchFamily="34" charset="0"/>
              </a:rPr>
              <a:t>Scored 307 in 3</a:t>
            </a:r>
            <a:r>
              <a:rPr lang="en-US" b="1" baseline="30000" dirty="0" smtClean="0">
                <a:latin typeface="Calibri" pitchFamily="34" charset="0"/>
              </a:rPr>
              <a:t>rd</a:t>
            </a:r>
            <a:r>
              <a:rPr lang="en-US" b="1" dirty="0" smtClean="0">
                <a:latin typeface="Calibri" pitchFamily="34" charset="0"/>
              </a:rPr>
              <a:t> grade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0180" name="TextBox 51"/>
          <p:cNvSpPr txBox="1">
            <a:spLocks noChangeArrowheads="1"/>
          </p:cNvSpPr>
          <p:nvPr/>
        </p:nvSpPr>
        <p:spPr bwMode="auto">
          <a:xfrm>
            <a:off x="6472238" y="539750"/>
            <a:ext cx="2671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 dirty="0" smtClean="0">
                <a:latin typeface="Calibri" pitchFamily="34" charset="0"/>
              </a:rPr>
              <a:t>Scored 449 in 3</a:t>
            </a:r>
            <a:r>
              <a:rPr lang="en-US" b="1" baseline="30000" dirty="0" smtClean="0">
                <a:latin typeface="Calibri" pitchFamily="34" charset="0"/>
              </a:rPr>
              <a:t>rd</a:t>
            </a:r>
            <a:r>
              <a:rPr lang="en-US" b="1" dirty="0" smtClean="0">
                <a:latin typeface="Calibri" pitchFamily="34" charset="0"/>
              </a:rPr>
              <a:t> grade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38150" y="2587625"/>
            <a:ext cx="474663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11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944563" y="2587625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31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449388" y="2587625"/>
            <a:ext cx="474662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50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954213" y="2582863"/>
            <a:ext cx="474662" cy="2778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58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459038" y="2578100"/>
            <a:ext cx="473075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86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590550" y="5910263"/>
            <a:ext cx="474663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35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096963" y="5910263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39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1601788" y="5908675"/>
            <a:ext cx="474662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61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106613" y="5905500"/>
            <a:ext cx="474662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82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2611438" y="5900738"/>
            <a:ext cx="473075" cy="2778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95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6383338" y="2559050"/>
            <a:ext cx="474662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19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6889750" y="2559050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24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7394575" y="2559050"/>
            <a:ext cx="47307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52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899400" y="2554288"/>
            <a:ext cx="474663" cy="2778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64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8404225" y="2549525"/>
            <a:ext cx="473075" cy="2778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200" b="1" dirty="0"/>
              <a:t>99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38150" y="2257425"/>
            <a:ext cx="474663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303</a:t>
            </a:r>
            <a:endParaRPr 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944563" y="2257425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335</a:t>
            </a:r>
            <a:endParaRPr lang="en-US" sz="12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1449388" y="2257425"/>
            <a:ext cx="474662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353</a:t>
            </a:r>
            <a:endParaRPr lang="en-US" sz="12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1954213" y="2252663"/>
            <a:ext cx="474662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376</a:t>
            </a:r>
            <a:endParaRPr lang="en-US" sz="12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459038" y="2247900"/>
            <a:ext cx="473075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415</a:t>
            </a:r>
            <a:endParaRPr lang="en-US" sz="12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90550" y="5580063"/>
            <a:ext cx="474663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197</a:t>
            </a:r>
            <a:endParaRPr lang="en-US" sz="12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1096963" y="5580063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270</a:t>
            </a:r>
            <a:endParaRPr lang="en-US" sz="12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601788" y="5578475"/>
            <a:ext cx="474662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284</a:t>
            </a:r>
            <a:endParaRPr lang="en-US" sz="12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2106613" y="5575300"/>
            <a:ext cx="474662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298</a:t>
            </a:r>
            <a:endParaRPr lang="en-US" sz="12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2611438" y="5570538"/>
            <a:ext cx="473075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315</a:t>
            </a:r>
            <a:endParaRPr lang="en-US" sz="12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383338" y="2228850"/>
            <a:ext cx="474662" cy="2778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371</a:t>
            </a:r>
            <a:endParaRPr lang="en-US" sz="12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6889750" y="2228850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436</a:t>
            </a:r>
            <a:endParaRPr lang="en-US" sz="1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7394575" y="2228850"/>
            <a:ext cx="473075" cy="2762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445</a:t>
            </a:r>
            <a:endParaRPr lang="en-US" sz="12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7899400" y="2224088"/>
            <a:ext cx="474663" cy="2778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451</a:t>
            </a:r>
            <a:endParaRPr lang="en-US" sz="12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8404225" y="2219732"/>
            <a:ext cx="473075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200" b="1" dirty="0" smtClean="0"/>
              <a:t>480</a:t>
            </a:r>
            <a:endParaRPr lang="en-US" sz="1200" b="1" dirty="0"/>
          </a:p>
        </p:txBody>
      </p:sp>
      <p:pic>
        <p:nvPicPr>
          <p:cNvPr id="50211" name="Picture 109" descr="boy01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030288"/>
            <a:ext cx="2492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2" name="Picture 110" descr="boy02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031875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3" name="Picture 111" descr="girl01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019175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4" name="Picture 112" descr="girl02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031875"/>
            <a:ext cx="3841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8" name="Picture 116" descr="boy01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4329113"/>
            <a:ext cx="2492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9" name="Picture 117" descr="boy02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4332288"/>
            <a:ext cx="393700" cy="12160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0" name="Picture 118" descr="girl01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4319588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1" name="Picture 119" descr="girl02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32288"/>
            <a:ext cx="3841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2" name="Picture 120" descr="boy01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992188"/>
            <a:ext cx="2492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3" name="Picture 121" descr="boy01.pn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992188"/>
            <a:ext cx="2492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4" name="Picture 122" descr="girl01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1031875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5" name="Picture 123" descr="boy02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4357688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429000" y="2819400"/>
            <a:ext cx="2590800" cy="120015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2400" b="1" dirty="0"/>
              <a:t>Student Growth Percentiles</a:t>
            </a:r>
          </a:p>
        </p:txBody>
      </p:sp>
      <p:pic>
        <p:nvPicPr>
          <p:cNvPr id="54" name="Picture 113" descr="boy01.pn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09541"/>
            <a:ext cx="2492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15" descr="girl01.pn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409" y="993884"/>
            <a:ext cx="3524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14" descr="boy02.pn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002" y="990709"/>
            <a:ext cx="393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497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withGroup">
                            <p:stCondLst>
                              <p:cond delay="25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2" grpId="0" animBg="1"/>
      <p:bldP spid="63" grpId="0" animBg="1"/>
      <p:bldP spid="64" grpId="0" animBg="1"/>
      <p:bldP spid="65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19"/>
          <p:cNvSpPr txBox="1">
            <a:spLocks noChangeArrowheads="1"/>
          </p:cNvSpPr>
          <p:nvPr/>
        </p:nvSpPr>
        <p:spPr bwMode="auto">
          <a:xfrm>
            <a:off x="697706" y="4386092"/>
            <a:ext cx="35718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55" name="TextBox 20"/>
          <p:cNvSpPr txBox="1">
            <a:spLocks noChangeArrowheads="1"/>
          </p:cNvSpPr>
          <p:nvPr/>
        </p:nvSpPr>
        <p:spPr bwMode="auto">
          <a:xfrm>
            <a:off x="7829550" y="4372044"/>
            <a:ext cx="731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99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2" name="Left Bracket 71"/>
          <p:cNvSpPr/>
          <p:nvPr/>
        </p:nvSpPr>
        <p:spPr bwMode="auto">
          <a:xfrm rot="16200000" flipV="1">
            <a:off x="2039665" y="2979231"/>
            <a:ext cx="225970" cy="2552700"/>
          </a:xfrm>
          <a:prstGeom prst="leftBracket">
            <a:avLst/>
          </a:prstGeom>
          <a:noFill/>
          <a:ln w="666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82058" tIns="41029" rIns="82058" bIns="41029"/>
          <a:lstStyle/>
          <a:p>
            <a:pPr algn="ctr" defTabSz="91460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73" name="TextBox 111"/>
          <p:cNvSpPr txBox="1">
            <a:spLocks noChangeArrowheads="1"/>
          </p:cNvSpPr>
          <p:nvPr/>
        </p:nvSpPr>
        <p:spPr bwMode="auto">
          <a:xfrm>
            <a:off x="2053194" y="4442633"/>
            <a:ext cx="1075210" cy="63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Low</a:t>
            </a:r>
          </a:p>
          <a:p>
            <a:pPr algn="ctr"/>
            <a:r>
              <a:rPr lang="en-US" b="1" dirty="0">
                <a:latin typeface="Calibri" pitchFamily="34" charset="0"/>
              </a:rPr>
              <a:t>Growth</a:t>
            </a:r>
          </a:p>
        </p:txBody>
      </p:sp>
      <p:grpSp>
        <p:nvGrpSpPr>
          <p:cNvPr id="4" name="Group 79"/>
          <p:cNvGrpSpPr/>
          <p:nvPr/>
        </p:nvGrpSpPr>
        <p:grpSpPr>
          <a:xfrm>
            <a:off x="3505200" y="4118784"/>
            <a:ext cx="1752599" cy="960706"/>
            <a:chOff x="3505200" y="5257801"/>
            <a:chExt cx="1752599" cy="960706"/>
          </a:xfrm>
        </p:grpSpPr>
        <p:sp>
          <p:nvSpPr>
            <p:cNvPr id="75" name="Left Bracket 74"/>
            <p:cNvSpPr/>
            <p:nvPr/>
          </p:nvSpPr>
          <p:spPr bwMode="auto">
            <a:xfrm rot="16200000" flipV="1">
              <a:off x="4248150" y="4514851"/>
              <a:ext cx="266699" cy="1752599"/>
            </a:xfrm>
            <a:prstGeom prst="leftBracke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lIns="82058" tIns="41029" rIns="82058" bIns="41029"/>
            <a:lstStyle/>
            <a:p>
              <a:pPr algn="ctr" defTabSz="91460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76" name="TextBox 113"/>
            <p:cNvSpPr txBox="1">
              <a:spLocks noChangeArrowheads="1"/>
            </p:cNvSpPr>
            <p:nvPr/>
          </p:nvSpPr>
          <p:spPr bwMode="auto">
            <a:xfrm>
              <a:off x="3936041" y="5581650"/>
              <a:ext cx="890917" cy="636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058" tIns="41029" rIns="82058" bIns="41029">
              <a:spAutoFit/>
            </a:bodyPr>
            <a:lstStyle/>
            <a:p>
              <a:pPr algn="ctr"/>
              <a:r>
                <a:rPr lang="en-US" b="1" dirty="0">
                  <a:latin typeface="Calibri" pitchFamily="34" charset="0"/>
                </a:rPr>
                <a:t>Typical</a:t>
              </a:r>
            </a:p>
            <a:p>
              <a:pPr algn="ctr"/>
              <a:r>
                <a:rPr lang="en-US" b="1" dirty="0">
                  <a:latin typeface="Calibri" pitchFamily="34" charset="0"/>
                </a:rPr>
                <a:t>Growth</a:t>
              </a:r>
            </a:p>
          </p:txBody>
        </p:sp>
      </p:grpSp>
      <p:sp>
        <p:nvSpPr>
          <p:cNvPr id="77" name="Left Bracket 76"/>
          <p:cNvSpPr/>
          <p:nvPr/>
        </p:nvSpPr>
        <p:spPr bwMode="auto">
          <a:xfrm rot="16200000" flipV="1">
            <a:off x="6585742" y="2877110"/>
            <a:ext cx="239715" cy="2743200"/>
          </a:xfrm>
          <a:prstGeom prst="leftBracket">
            <a:avLst/>
          </a:prstGeom>
          <a:noFill/>
          <a:ln w="66675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82058" tIns="41029" rIns="82058" bIns="41029"/>
          <a:lstStyle/>
          <a:p>
            <a:pPr algn="ctr" defTabSz="91460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78" name="TextBox 114"/>
          <p:cNvSpPr txBox="1">
            <a:spLocks noChangeArrowheads="1"/>
          </p:cNvSpPr>
          <p:nvPr/>
        </p:nvSpPr>
        <p:spPr bwMode="auto">
          <a:xfrm>
            <a:off x="5648258" y="4449341"/>
            <a:ext cx="1124083" cy="63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High</a:t>
            </a:r>
          </a:p>
          <a:p>
            <a:pPr algn="ctr"/>
            <a:r>
              <a:rPr lang="en-US" b="1" dirty="0">
                <a:latin typeface="Calibri" pitchFamily="34" charset="0"/>
              </a:rPr>
              <a:t>Growth</a:t>
            </a:r>
          </a:p>
        </p:txBody>
      </p:sp>
      <p:grpSp>
        <p:nvGrpSpPr>
          <p:cNvPr id="7" name="Group 3"/>
          <p:cNvGrpSpPr/>
          <p:nvPr/>
        </p:nvGrpSpPr>
        <p:grpSpPr>
          <a:xfrm flipH="1">
            <a:off x="6816317" y="2536278"/>
            <a:ext cx="45719" cy="1430106"/>
            <a:chOff x="5705674" y="2514600"/>
            <a:chExt cx="864558" cy="3055938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16200000" flipH="1">
              <a:off x="5158781" y="3091973"/>
              <a:ext cx="1098550" cy="4763"/>
            </a:xfrm>
            <a:prstGeom prst="line">
              <a:avLst/>
            </a:prstGeom>
            <a:ln w="76200">
              <a:solidFill>
                <a:schemeClr val="accent2"/>
              </a:solidFill>
              <a:prstDash val="sysDash"/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 bwMode="auto">
            <a:xfrm rot="16200000" flipH="1">
              <a:off x="4749205" y="4614069"/>
              <a:ext cx="1912938" cy="0"/>
            </a:xfrm>
            <a:prstGeom prst="line">
              <a:avLst/>
            </a:prstGeom>
            <a:ln w="762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>
              <a:off x="5705674" y="2514600"/>
              <a:ext cx="864558" cy="0"/>
            </a:xfrm>
            <a:prstGeom prst="line">
              <a:avLst/>
            </a:prstGeom>
            <a:ln w="76200">
              <a:solidFill>
                <a:schemeClr val="accent2"/>
              </a:solidFill>
              <a:prstDash val="sysDash"/>
              <a:headEnd type="none" w="med" len="med"/>
              <a:tailEnd type="diamond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5675000" y="1202256"/>
            <a:ext cx="1619028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82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th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SGP mean?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53F-BA25-4B73-B9B8-50D705892FCC}" type="datetime1">
              <a:rPr lang="en-US" smtClean="0"/>
              <a:pPr/>
              <a:t>4/10/14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5" name="TextBox 19"/>
          <p:cNvSpPr txBox="1">
            <a:spLocks noChangeArrowheads="1"/>
          </p:cNvSpPr>
          <p:nvPr/>
        </p:nvSpPr>
        <p:spPr bwMode="auto">
          <a:xfrm>
            <a:off x="3212309" y="4382309"/>
            <a:ext cx="433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35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5041105" y="4392012"/>
            <a:ext cx="433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65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0" name="TextBox 21"/>
          <p:cNvSpPr txBox="1">
            <a:spLocks noChangeArrowheads="1"/>
          </p:cNvSpPr>
          <p:nvPr/>
        </p:nvSpPr>
        <p:spPr bwMode="auto">
          <a:xfrm>
            <a:off x="826477" y="1340613"/>
            <a:ext cx="4495800" cy="174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48" tIns="41025" rIns="82048" bIns="41025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In 4</a:t>
            </a:r>
            <a:r>
              <a:rPr lang="en-US" sz="3600" baseline="30000" dirty="0" smtClean="0">
                <a:latin typeface="Calibri" pitchFamily="34" charset="0"/>
              </a:rPr>
              <a:t>th</a:t>
            </a:r>
            <a:r>
              <a:rPr lang="en-US" sz="3600" dirty="0" smtClean="0">
                <a:latin typeface="Calibri" pitchFamily="34" charset="0"/>
              </a:rPr>
              <a:t> Grade, Kai scored higher  than 83% </a:t>
            </a:r>
            <a:r>
              <a:rPr lang="en-US" sz="3600" dirty="0">
                <a:latin typeface="Calibri" pitchFamily="34" charset="0"/>
              </a:rPr>
              <a:t>of </a:t>
            </a:r>
            <a:r>
              <a:rPr lang="en-US" sz="3600" dirty="0" smtClean="0">
                <a:latin typeface="Calibri" pitchFamily="34" charset="0"/>
              </a:rPr>
              <a:t>his </a:t>
            </a:r>
            <a:r>
              <a:rPr lang="en-US" sz="3600" dirty="0">
                <a:latin typeface="Calibri" pitchFamily="34" charset="0"/>
              </a:rPr>
              <a:t>academic peers.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76299" y="3966384"/>
            <a:ext cx="7200901" cy="0"/>
          </a:xfrm>
          <a:prstGeom prst="line">
            <a:avLst/>
          </a:prstGeom>
          <a:ln w="63500" cap="sq">
            <a:solidFill>
              <a:schemeClr val="tx1">
                <a:lumMod val="50000"/>
                <a:lumOff val="5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>
            <a:spLocks noChangeAspect="1"/>
          </p:cNvSpPr>
          <p:nvPr/>
        </p:nvSpPr>
        <p:spPr>
          <a:xfrm>
            <a:off x="6728923" y="3804930"/>
            <a:ext cx="263643" cy="26364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81499" y="3851707"/>
            <a:ext cx="0" cy="26707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117" descr="boy02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1185544"/>
            <a:ext cx="824037" cy="2545213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90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TextBox 8"/>
          <p:cNvSpPr txBox="1">
            <a:spLocks noChangeArrowheads="1"/>
          </p:cNvSpPr>
          <p:nvPr/>
        </p:nvSpPr>
        <p:spPr bwMode="auto">
          <a:xfrm>
            <a:off x="1358900" y="3379788"/>
            <a:ext cx="4667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defTabSz="914293"/>
            <a:r>
              <a:rPr lang="en-US" sz="2200" dirty="0" smtClean="0">
                <a:solidFill>
                  <a:prstClr val="black"/>
                </a:solidFill>
              </a:rPr>
              <a:t>15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70662" name="TextBox 9"/>
          <p:cNvSpPr txBox="1">
            <a:spLocks noChangeArrowheads="1"/>
          </p:cNvSpPr>
          <p:nvPr/>
        </p:nvSpPr>
        <p:spPr bwMode="auto">
          <a:xfrm>
            <a:off x="2120900" y="3379788"/>
            <a:ext cx="46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defTabSz="914293"/>
            <a:r>
              <a:rPr lang="en-US" sz="2200">
                <a:solidFill>
                  <a:prstClr val="black"/>
                </a:solidFill>
              </a:rPr>
              <a:t>51</a:t>
            </a:r>
          </a:p>
        </p:txBody>
      </p:sp>
      <p:sp>
        <p:nvSpPr>
          <p:cNvPr id="70663" name="TextBox 10"/>
          <p:cNvSpPr txBox="1">
            <a:spLocks noChangeArrowheads="1"/>
          </p:cNvSpPr>
          <p:nvPr/>
        </p:nvSpPr>
        <p:spPr bwMode="auto">
          <a:xfrm>
            <a:off x="2959100" y="3379788"/>
            <a:ext cx="4667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defTabSz="914293"/>
            <a:r>
              <a:rPr lang="en-US" sz="2200" dirty="0" smtClean="0">
                <a:solidFill>
                  <a:prstClr val="black"/>
                </a:solidFill>
              </a:rPr>
              <a:t>76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70664" name="TextBox 11"/>
          <p:cNvSpPr txBox="1">
            <a:spLocks noChangeArrowheads="1"/>
          </p:cNvSpPr>
          <p:nvPr/>
        </p:nvSpPr>
        <p:spPr bwMode="auto">
          <a:xfrm>
            <a:off x="3886200" y="3379788"/>
            <a:ext cx="4667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defTabSz="914293"/>
            <a:r>
              <a:rPr lang="en-US" sz="2200" dirty="0" smtClean="0">
                <a:solidFill>
                  <a:prstClr val="black"/>
                </a:solidFill>
              </a:rPr>
              <a:t>80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70665" name="TextBox 12"/>
          <p:cNvSpPr txBox="1">
            <a:spLocks noChangeArrowheads="1"/>
          </p:cNvSpPr>
          <p:nvPr/>
        </p:nvSpPr>
        <p:spPr bwMode="auto">
          <a:xfrm>
            <a:off x="4800600" y="3379788"/>
            <a:ext cx="4667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defTabSz="914293"/>
            <a:r>
              <a:rPr lang="en-US" sz="2200" dirty="0" smtClean="0">
                <a:solidFill>
                  <a:prstClr val="black"/>
                </a:solidFill>
              </a:rPr>
              <a:t>82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70666" name="TextBox 13"/>
          <p:cNvSpPr txBox="1">
            <a:spLocks noChangeArrowheads="1"/>
          </p:cNvSpPr>
          <p:nvPr/>
        </p:nvSpPr>
        <p:spPr bwMode="auto">
          <a:xfrm>
            <a:off x="5778500" y="3379788"/>
            <a:ext cx="4667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defTabSz="914293"/>
            <a:r>
              <a:rPr lang="en-US" sz="2200" dirty="0" smtClean="0">
                <a:solidFill>
                  <a:prstClr val="black"/>
                </a:solidFill>
              </a:rPr>
              <a:t>88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70667" name="TextBox 14"/>
          <p:cNvSpPr txBox="1">
            <a:spLocks noChangeArrowheads="1"/>
          </p:cNvSpPr>
          <p:nvPr/>
        </p:nvSpPr>
        <p:spPr bwMode="auto">
          <a:xfrm>
            <a:off x="1022350" y="1981200"/>
            <a:ext cx="55641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algn="ctr" defTabSz="914293"/>
            <a:r>
              <a:rPr lang="en-US" sz="2200" dirty="0">
                <a:solidFill>
                  <a:prstClr val="black"/>
                </a:solidFill>
              </a:rPr>
              <a:t>Student Growth Percentile</a:t>
            </a:r>
          </a:p>
          <a:p>
            <a:pPr algn="ctr" defTabSz="914293"/>
            <a:r>
              <a:rPr lang="en-US" sz="2200" dirty="0">
                <a:solidFill>
                  <a:prstClr val="black"/>
                </a:solidFill>
              </a:rPr>
              <a:t>(SGP)</a:t>
            </a:r>
          </a:p>
        </p:txBody>
      </p:sp>
      <p:sp>
        <p:nvSpPr>
          <p:cNvPr id="70668" name="TextBox 15"/>
          <p:cNvSpPr txBox="1">
            <a:spLocks noChangeArrowheads="1"/>
          </p:cNvSpPr>
          <p:nvPr/>
        </p:nvSpPr>
        <p:spPr bwMode="auto">
          <a:xfrm>
            <a:off x="5943600" y="1258888"/>
            <a:ext cx="2663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algn="ctr" defTabSz="914293"/>
            <a:r>
              <a:rPr lang="en-US" sz="1800" dirty="0">
                <a:solidFill>
                  <a:prstClr val="black"/>
                </a:solidFill>
              </a:rPr>
              <a:t>Median Growth Percentile</a:t>
            </a:r>
          </a:p>
          <a:p>
            <a:pPr algn="ctr" defTabSz="914293"/>
            <a:r>
              <a:rPr lang="en-US" sz="1800" dirty="0">
                <a:solidFill>
                  <a:prstClr val="black"/>
                </a:solidFill>
              </a:rPr>
              <a:t>(MGP)</a:t>
            </a:r>
          </a:p>
        </p:txBody>
      </p:sp>
      <p:sp>
        <p:nvSpPr>
          <p:cNvPr id="70669" name="TextBox 17"/>
          <p:cNvSpPr txBox="1">
            <a:spLocks noChangeArrowheads="1"/>
          </p:cNvSpPr>
          <p:nvPr/>
        </p:nvSpPr>
        <p:spPr bwMode="auto">
          <a:xfrm>
            <a:off x="7073900" y="1828800"/>
            <a:ext cx="466794" cy="43088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MS PGothic" charset="0"/>
                <a:cs typeface="MS PGothic" charset="0"/>
              </a:defRPr>
            </a:lvl9pPr>
          </a:lstStyle>
          <a:p>
            <a:pPr defTabSz="914293"/>
            <a:r>
              <a:rPr lang="en-US" sz="2200" dirty="0" smtClean="0">
                <a:solidFill>
                  <a:prstClr val="black"/>
                </a:solidFill>
              </a:rPr>
              <a:t>78</a:t>
            </a:r>
            <a:endParaRPr lang="en-US" sz="2200" dirty="0">
              <a:solidFill>
                <a:prstClr val="black"/>
              </a:solidFill>
            </a:endParaRPr>
          </a:p>
        </p:txBody>
      </p:sp>
      <p:cxnSp>
        <p:nvCxnSpPr>
          <p:cNvPr id="5" name="Straight Arrow Connector 4"/>
          <p:cNvCxnSpPr>
            <a:stCxn id="70663" idx="0"/>
          </p:cNvCxnSpPr>
          <p:nvPr/>
        </p:nvCxnSpPr>
        <p:spPr>
          <a:xfrm flipV="1">
            <a:off x="3192497" y="3124200"/>
            <a:ext cx="388903" cy="255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733800" y="3124200"/>
            <a:ext cx="381000" cy="255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45709" y="2751138"/>
            <a:ext cx="457200" cy="373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93"/>
            <a:r>
              <a:rPr lang="en-US" dirty="0" smtClean="0">
                <a:solidFill>
                  <a:prstClr val="black"/>
                </a:solidFill>
                <a:latin typeface="Calibri"/>
              </a:rPr>
              <a:t>78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7" name="Straight Arrow Connector 16"/>
          <p:cNvCxnSpPr>
            <a:stCxn id="10" idx="3"/>
          </p:cNvCxnSpPr>
          <p:nvPr/>
        </p:nvCxnSpPr>
        <p:spPr>
          <a:xfrm flipV="1">
            <a:off x="3902909" y="2107526"/>
            <a:ext cx="2971800" cy="830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12" descr="girl02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32" y="3827641"/>
            <a:ext cx="834927" cy="264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9" descr="boy01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843" y="3802462"/>
            <a:ext cx="562940" cy="274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10" descr="boy02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960" y="3802462"/>
            <a:ext cx="888072" cy="274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10" descr="boy02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06" y="3810000"/>
            <a:ext cx="888072" cy="274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girl01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48" y="3802462"/>
            <a:ext cx="781903" cy="269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girl01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289" y="3772507"/>
            <a:ext cx="781903" cy="269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67573" y="2751138"/>
            <a:ext cx="52919" cy="3730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112" descr="girl02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0" y="2307425"/>
            <a:ext cx="1061282" cy="424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10" descr="boy02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13" y="3814188"/>
            <a:ext cx="888072" cy="274299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6712"/>
            <a:ext cx="9144000" cy="1275600"/>
          </a:xfrm>
        </p:spPr>
        <p:txBody>
          <a:bodyPr/>
          <a:lstStyle/>
          <a:p>
            <a:r>
              <a:rPr lang="en-US" dirty="0" smtClean="0"/>
              <a:t>Teacher of Tested Grades and Subjects Individual MSGP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95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2" grpId="0"/>
      <p:bldP spid="70663" grpId="0"/>
      <p:bldP spid="70664" grpId="0"/>
      <p:bldP spid="70665" grpId="0"/>
      <p:bldP spid="70667" grpId="0"/>
      <p:bldP spid="70668" grpId="0"/>
      <p:bldP spid="70669" grpId="0" animBg="1"/>
      <p:bldP spid="10" grpId="0"/>
      <p:bldP spid="10" grpId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5981"/>
          </a:xfrm>
        </p:spPr>
        <p:txBody>
          <a:bodyPr/>
          <a:lstStyle/>
          <a:p>
            <a:pPr algn="ctr"/>
            <a:r>
              <a:rPr lang="en-US" dirty="0" smtClean="0"/>
              <a:t>Individual MSGP FACTS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609600" y="1203231"/>
            <a:ext cx="2331184" cy="4892769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20 INDIVIDUAL scores</a:t>
            </a: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ELA or Math SGPs are included if you teach English and/or Math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H</a:t>
            </a:r>
            <a:r>
              <a:rPr lang="en-US" sz="2800" dirty="0" smtClean="0"/>
              <a:t>ighest </a:t>
            </a:r>
            <a:r>
              <a:rPr lang="en-US" sz="2800" dirty="0"/>
              <a:t>HSA </a:t>
            </a:r>
            <a:r>
              <a:rPr lang="en-US" sz="2800" dirty="0" smtClean="0"/>
              <a:t>scores</a:t>
            </a:r>
            <a:r>
              <a:rPr lang="en-US" sz="2800" dirty="0"/>
              <a:t> </a:t>
            </a:r>
            <a:r>
              <a:rPr lang="en-US" sz="2800" dirty="0" smtClean="0"/>
              <a:t>are used</a:t>
            </a:r>
          </a:p>
        </p:txBody>
      </p:sp>
      <p:pic>
        <p:nvPicPr>
          <p:cNvPr id="6" name="Content Placeholder 5" descr="success_apr.jpg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18" r="-15418"/>
          <a:stretch>
            <a:fillRect/>
          </a:stretch>
        </p:blipFill>
        <p:spPr>
          <a:xfrm>
            <a:off x="2445745" y="1203231"/>
            <a:ext cx="6400800" cy="4968969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76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4.6|6.3|11.2|7.5|1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0FhFZYx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BA4DrZi0_files\slide0001_image001.p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jQ77Xu9j_files\slide0001_image001.pn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5kOxV7ju_files\slide0001_image001.pn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dzWdsKaP_files\slide0001_image001.pn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JnSqWAa_files\slide0001_image001.pn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6C2aQRz0_files\slide0001_image001.pn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mgXlOURI_files\slide0001_image001.pn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Nb8KAJ0x_files\slide0001_image001.pn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OlYtOIcz_files\slide0001_image001.p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0|3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Qn2rfe2_files\slide0001_image001.pn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4nK4UBNR_files\slide0001_image001.pn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fh0OysMs_files\slide0001_image001.pn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RUeieSKE_files\slide0001_image001.pn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4iEpAfov_files\slide0001_image001.pn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zEuMRyS_files\slide0001_image001.pn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GYUnCuDQ_files\slide0001_image001.pn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opTrOgOx_files\slide0001_image001.pn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QgFrpWul_files\slide0001_image001.pn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iNuHyNxD_files\slide0001_image001.p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2a069e6-a659-48ea-a6b5-0121712541b4"/>
  <p:tag name="ARTICULATE_TITLE_TAG" val="Student Growth Percentiles"/>
  <p:tag name="ARTICULATE_SLIDE_NAV" val="16"/>
  <p:tag name="AUDIO_IMPORT" val="C:\Documents and Settings\baker_j\Desktop\SPF Tutorial\SPF Audio\16.wav"/>
  <p:tag name="AUDIO_ID" val="1016"/>
  <p:tag name="ELAPSEDTIME" val="62.773"/>
  <p:tag name="ARTICULATE_SLIDE_PAUSE" val="0"/>
  <p:tag name="ARTICULATE_NAV_LEVEL" val="3"/>
  <p:tag name="ARTICULATE_HIDE_SLIDE" val="1"/>
  <p:tag name="ARTICULATE_PLAYLIST_ID" val="-1"/>
  <p:tag name="ARTICULATE_VIEW_MODE" val="0"/>
  <p:tag name="ARTICULATE_LOCK_SLIDE" val="0"/>
  <p:tag name="ANNOTATION_COUNT" val="0"/>
  <p:tag name="TIMELINE" val="21.30/24.20/27.00/41.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RYsLL28g_files\slide0001_image001.pn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NRXqsp2h_files\slide0001_image001.pn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OqVtM20X_files\slide0001_image001.pn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yy5mMaDk_files\slide0001_image001.pn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58.5"/>
  <p:tag name="MARGIN_3" val="90"/>
  <p:tag name="MARGIN_4" val="126"/>
  <p:tag name="MARGIN_5" val="162"/>
  <p:tag name="FONT_SIZE" val="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ccac7a4-5979-4e3b-a66e-b7f134d8bc65"/>
  <p:tag name="ARTICULATE_SLIDE_NAV" val="18"/>
  <p:tag name="AUDIO_IMPORT" val="C:\Documents and Settings\baker_j\Desktop\SPF Tutorial\SPF Audio\18.wav"/>
  <p:tag name="AUDIO_ID" val="1018"/>
  <p:tag name="ELAPSEDTIME" val="48.17"/>
  <p:tag name="ARTICULATE_SLIDE_PAUSE" val="0"/>
  <p:tag name="ARTICULATE_NAV_LEVEL" val="3"/>
  <p:tag name="ARTICULATE_HIDE_SLIDE" val="1"/>
  <p:tag name="ARTICULATE_PLAYLIST_ID" val="-1"/>
  <p:tag name="ARTICULATE_VIEW_MODE" val="0"/>
  <p:tag name="ARTICULATE_LOCK_SLIDE" val="0"/>
  <p:tag name="ANNOTATION_COUNT" val="0"/>
  <p:tag name="TIMELINE" val="47.6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96RKZ7mJ_files\slide0001_image001.pn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9vXZkZS_files\slide0001_image001.pn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9eWWhmB_files\slide0001_image001.pn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r7qt3q3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PgMJE4up_files\slide0001_image001.pn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nrXKGTtu_files\slide0001_image001.pn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9HN7Rl9L_files\slide0001_image001.pn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vV0VxwO_files\slide0001_image001.pn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vIpvUPI_files\slide0001_image001.pn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TLZp0Xpk_files\slide0001_image001.pn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5BW5HzGj_files\slide0001_image001.pn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5kfe3nvt_files\slide0001_image001.pn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0kufO6Yo_files\slide0001_image001.pn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Xv3A1kvp_files\slide0001_image001.pn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4kL9adX5_files\slide0001_image001.p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droPz5VU_files\slide0001_image001.pn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peWKL046_files\slide0001_image001.pn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58.5"/>
  <p:tag name="MARGIN_3" val="90"/>
  <p:tag name="MARGIN_4" val="126"/>
  <p:tag name="MARGIN_5" val="162"/>
  <p:tag name="FONT_SIZE" val="1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9HN7Rl9L_files\slide0001_image001.pn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7.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r7qt3q3_files\slide0001_image001.pn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96RKZ7mJ_files\slide0001_image001.pn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9vXZkZS_files\slide0001_image001.pn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9vXZkZS_files\slide0001_image001.pn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lTuXsQW_files\slide0001_image001.pn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lTuXsQW_files\slide0001_image001.p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lTuXsQW_files\slide0001_image001.pn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r7qt3q3_files\slide0001_image001.pn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9vXZkZS_files\slide0001_image001.pn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2.7|17.7|1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8.5|18.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8.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8.8|12.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Nb8KAJ0x_files\slide0001_image001.pn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ccac7a4-5979-4e3b-a66e-b7f134d8bc65"/>
  <p:tag name="ARTICULATE_SLIDE_NAV" val="18"/>
  <p:tag name="AUDIO_IMPORT" val="C:\Documents and Settings\baker_j\Desktop\SPF Tutorial\SPF Audio\18.wav"/>
  <p:tag name="AUDIO_ID" val="1018"/>
  <p:tag name="ELAPSEDTIME" val="48.17"/>
  <p:tag name="ARTICULATE_SLIDE_PAUSE" val="0"/>
  <p:tag name="ARTICULATE_NAV_LEVEL" val="3"/>
  <p:tag name="ARTICULATE_HIDE_SLIDE" val="1"/>
  <p:tag name="ARTICULATE_PLAYLIST_ID" val="-1"/>
  <p:tag name="ARTICULATE_VIEW_MODE" val="0"/>
  <p:tag name="ARTICULATE_LOCK_SLIDE" val="0"/>
  <p:tag name="ANNOTATION_COUNT" val="0"/>
  <p:tag name="TIMELINE" val="47.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63Q8F4Jr_files\slide0001_image001.p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96RKZ7mJ_files\slide0001_image001.pn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9vXZkZS_files\slide0001_image001.pn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z9eWWhmB_files\slide0001_image001.pn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r7qt3q3_files\slide0001_image001.pn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TLZp0Xpk_files\slide0001_image001.pn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5BW5HzGj_files\slide0001_image001.pn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5kfe3nvt_files\slide0001_image001.pn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Xv3A1kvp_files\slide0001_image001.pn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4kL9adX5_files\slide0001_image001.pn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peWKL046_files\slide0001_image001.p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Ooi1ijXy_files\slide0001_image001.pn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r7qt3q3_files\slide0001_image001.pn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nrXKGTtu_files\slide0001_image001.pn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9HN7Rl9L_files\slide0001_image001.pn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vV0VxwO_files\slide0001_image001.pn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vIpvUPI_files\slide0001_image001.pn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TLZp0Xpk_files\slide0001_image001.pn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5kfe3nvt_files\slide0001_image001.pn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0kufO6Yo_files\slide0001_image001.pn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4kL9adX5_files\slide0001_image001.pn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peWKL046_files\slide0001_image001.p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baker_j\LOCALS~1\Temp\articulate\presenter\imgtemp\CXbdWukf_files\slide0001_image001.pn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58.5"/>
  <p:tag name="MARGIN_3" val="90"/>
  <p:tag name="MARGIN_4" val="126"/>
  <p:tag name="MARGIN_5" val="162"/>
  <p:tag name="FONT_SIZE" val="1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7.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7|2.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4.5|6.9|8.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8.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0|3.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0.9|6.6|6.2"/>
</p:tagLst>
</file>

<file path=ppt/theme/theme1.xml><?xml version="1.0" encoding="utf-8"?>
<a:theme xmlns:a="http://schemas.openxmlformats.org/drawingml/2006/main" name="OHR Training Template Horizon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9859</TotalTime>
  <Words>2189</Words>
  <Application>Microsoft Macintosh PowerPoint</Application>
  <PresentationFormat>On-screen Show (4:3)</PresentationFormat>
  <Paragraphs>592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OHR Training Template Horizontal</vt:lpstr>
      <vt:lpstr>Hawaii Growth Model</vt:lpstr>
      <vt:lpstr>SGP Data Loaded Into PDE3</vt:lpstr>
      <vt:lpstr>What is the Hawaii Growth Model? </vt:lpstr>
      <vt:lpstr>Hawaii Growth Model for  Teacher of Tested Grades and Subjects</vt:lpstr>
      <vt:lpstr>PowerPoint Presentation</vt:lpstr>
      <vt:lpstr>PowerPoint Presentation</vt:lpstr>
      <vt:lpstr>What does SGP mean?</vt:lpstr>
      <vt:lpstr>Teacher of Tested Grades and Subjects Individual MSGP</vt:lpstr>
      <vt:lpstr>Individual MSGP FACTS</vt:lpstr>
      <vt:lpstr>MSGP is Weighted Based on SGP Roster Verification</vt:lpstr>
      <vt:lpstr>Percentile Rank</vt:lpstr>
      <vt:lpstr>Teacher of Tested Grades and Subjects Percentile Rank and EES</vt:lpstr>
      <vt:lpstr>A Hawaii Growth Model Rating</vt:lpstr>
      <vt:lpstr>New Teacher/Missing Data</vt:lpstr>
      <vt:lpstr>Hawaii Growth Model for Teachers of Non-Tested Grades and Subjects and NCTs </vt:lpstr>
      <vt:lpstr>Teachers of Non-Tested Grades and Subjects and Non-Classroom Teachers</vt:lpstr>
      <vt:lpstr>PowerPoint Presentation</vt:lpstr>
      <vt:lpstr>Reading  School Median Student Growth Percentile</vt:lpstr>
      <vt:lpstr>FOR SCHOOL WIDE MSGPS</vt:lpstr>
      <vt:lpstr>Percentile Rank</vt:lpstr>
      <vt:lpstr>Percentile Rank and Rating</vt:lpstr>
      <vt:lpstr>A Hawaii Growth Model of 3 </vt:lpstr>
      <vt:lpstr>How does the Hawaii Growth Model work?  </vt:lpstr>
      <vt:lpstr>Hawaii Growth Model Take Aways</vt:lpstr>
      <vt:lpstr>www.pde3.k12.hi.us</vt:lpstr>
      <vt:lpstr>SCROLL TO BOTTOM OF PAGE</vt:lpstr>
      <vt:lpstr>EES Rating Simulator</vt:lpstr>
      <vt:lpstr>All Information Provided</vt:lpstr>
      <vt:lpstr>For more information on SGP</vt:lpstr>
      <vt:lpstr>Thank You!</vt:lpstr>
    </vt:vector>
  </TitlesOfParts>
  <Company>Capella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Hawaii Growth Model</dc:title>
  <dc:creator>Gisele Wong</dc:creator>
  <cp:lastModifiedBy>Gisele Wong</cp:lastModifiedBy>
  <cp:revision>297</cp:revision>
  <cp:lastPrinted>2014-04-02T22:22:28Z</cp:lastPrinted>
  <dcterms:created xsi:type="dcterms:W3CDTF">2014-03-21T03:47:57Z</dcterms:created>
  <dcterms:modified xsi:type="dcterms:W3CDTF">2014-04-10T16:55:17Z</dcterms:modified>
</cp:coreProperties>
</file>